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1pPr>
    <a:lvl2pPr marL="40639" marR="40639" indent="3429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2pPr>
    <a:lvl3pPr marL="40639" marR="40639" indent="685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3pPr>
    <a:lvl4pPr marL="40639" marR="40639" indent="10287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4pPr>
    <a:lvl5pPr marL="40639" marR="40639"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5pPr>
    <a:lvl6pPr marL="40639" marR="40639" indent="17145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6pPr>
    <a:lvl7pPr marL="40639" marR="40639" indent="2057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7pPr>
    <a:lvl8pPr marL="40639" marR="40639" indent="24003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8pPr>
    <a:lvl9pPr marL="40639" marR="40639"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xfrm>
            <a:off x="1143000" y="685800"/>
            <a:ext cx="4572000" cy="3429000"/>
          </a:xfrm>
          <a:prstGeom prst="rect">
            <a:avLst/>
          </a:prstGeom>
        </p:spPr>
        <p:txBody>
          <a:bodyPr/>
          <a:lstStyle/>
          <a:p>
            <a:endParaRPr/>
          </a:p>
        </p:txBody>
      </p:sp>
      <p:sp>
        <p:nvSpPr>
          <p:cNvPr id="81" name="Shape 8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05855489"/>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r>
              <a:t>Title Text</a:t>
            </a:r>
          </a:p>
        </p:txBody>
      </p:sp>
      <p:sp>
        <p:nvSpPr>
          <p:cNvPr id="12" name="Shape 1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copy 2">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lvl1pPr>
              <a:defRPr>
                <a:solidFill>
                  <a:srgbClr val="FFFFFF"/>
                </a:solidFill>
                <a:uFill>
                  <a:solidFill>
                    <a:srgbClr val="FFFFFF"/>
                  </a:solidFill>
                </a:uFill>
              </a:defRPr>
            </a:lvl1pPr>
          </a:lstStyle>
          <a:p>
            <a:r>
              <a:t>Title Text</a:t>
            </a:r>
          </a:p>
        </p:txBody>
      </p:sp>
      <p:sp>
        <p:nvSpPr>
          <p:cNvPr id="30" name="Shape 30"/>
          <p:cNvSpPr>
            <a:spLocks noGrp="1"/>
          </p:cNvSpPr>
          <p:nvPr>
            <p:ph type="body" idx="1"/>
          </p:nvPr>
        </p:nvSpPr>
        <p:spPr>
          <a:prstGeom prst="rect">
            <a:avLst/>
          </a:prstGeom>
        </p:spPr>
        <p:txBody>
          <a:bodyPr/>
          <a:lstStyle>
            <a:lvl1pPr>
              <a:defRPr>
                <a:solidFill>
                  <a:srgbClr val="FFFFFF"/>
                </a:solidFill>
                <a:uFill>
                  <a:solidFill>
                    <a:srgbClr val="FFFFFF"/>
                  </a:solidFill>
                </a:uFill>
              </a:defRPr>
            </a:lvl1pPr>
            <a:lvl2pPr>
              <a:defRPr>
                <a:solidFill>
                  <a:srgbClr val="FFFFFF"/>
                </a:solidFill>
                <a:uFill>
                  <a:solidFill>
                    <a:srgbClr val="FFFFFF"/>
                  </a:solidFill>
                </a:uFill>
              </a:defRPr>
            </a:lvl2pPr>
            <a:lvl3pPr>
              <a:defRPr>
                <a:solidFill>
                  <a:srgbClr val="FFFFFF"/>
                </a:solidFill>
                <a:uFill>
                  <a:solidFill>
                    <a:srgbClr val="FFFFFF"/>
                  </a:solidFill>
                </a:uFill>
              </a:defRPr>
            </a:lvl3pPr>
            <a:lvl4pPr>
              <a:defRPr>
                <a:solidFill>
                  <a:srgbClr val="FFFFFF"/>
                </a:solidFill>
                <a:uFill>
                  <a:solidFill>
                    <a:srgbClr val="FFFFFF"/>
                  </a:solidFill>
                </a:uFill>
              </a:defRPr>
            </a:lvl4pPr>
            <a:lvl5pPr>
              <a:defRPr>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lvl1pPr>
              <a:defRPr>
                <a:solidFill>
                  <a:srgbClr val="FFFFFF"/>
                </a:solidFill>
              </a:defRPr>
            </a:lvl1pPr>
          </a:lstStyle>
          <a:p>
            <a:r>
              <a:t>Title Text</a:t>
            </a:r>
          </a:p>
        </p:txBody>
      </p:sp>
      <p:sp>
        <p:nvSpPr>
          <p:cNvPr id="39" name="Shape 39"/>
          <p:cNvSpPr>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47" name="Shape 47"/>
          <p:cNvSpPr>
            <a:spLocks noGrp="1"/>
          </p:cNvSpPr>
          <p:nvPr>
            <p:ph type="sldNum" sz="quarter" idx="2"/>
          </p:nvPr>
        </p:nvSpPr>
        <p:spPr>
          <a:xfrm>
            <a:off x="6553200" y="6245225"/>
            <a:ext cx="2133600" cy="288824"/>
          </a:xfrm>
          <a:prstGeom prst="rect">
            <a:avLst/>
          </a:prstGeom>
        </p:spPr>
        <p:txBody>
          <a:bodyPr wrap="square" lIns="45719" tIns="45719" rIns="45719" bIns="45719"/>
          <a:lstStyle>
            <a:lvl1pPr algn="r" defTabSz="914400">
              <a:defRPr>
                <a:uFillTx/>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Shape 54"/>
          <p:cNvSpPr>
            <a:spLocks noGrp="1"/>
          </p:cNvSpPr>
          <p:nvPr>
            <p:ph type="title"/>
          </p:nvPr>
        </p:nvSpPr>
        <p:spPr>
          <a:xfrm>
            <a:off x="457200" y="92074"/>
            <a:ext cx="8229600" cy="1508126"/>
          </a:xfrm>
          <a:prstGeom prst="rect">
            <a:avLst/>
          </a:prstGeom>
        </p:spPr>
        <p:txBody>
          <a:bodyPr>
            <a:normAutofit/>
          </a:bodyPr>
          <a:lstStyle>
            <a:lvl1pPr marL="0" marR="40639" indent="40639">
              <a:defRPr>
                <a:solidFill>
                  <a:srgbClr val="FFFFFF"/>
                </a:solidFill>
                <a:uFill>
                  <a:solidFill>
                    <a:srgbClr val="FFFFFF"/>
                  </a:solidFill>
                </a:uFill>
              </a:defRPr>
            </a:lvl1pPr>
          </a:lstStyle>
          <a:p>
            <a:r>
              <a:t>Title Text</a:t>
            </a:r>
          </a:p>
        </p:txBody>
      </p:sp>
      <p:sp>
        <p:nvSpPr>
          <p:cNvPr id="55" name="Shape 55"/>
          <p:cNvSpPr>
            <a:spLocks noGrp="1"/>
          </p:cNvSpPr>
          <p:nvPr>
            <p:ph type="body" idx="1"/>
          </p:nvPr>
        </p:nvSpPr>
        <p:spPr>
          <a:prstGeom prst="rect">
            <a:avLst/>
          </a:prstGeom>
        </p:spPr>
        <p:txBody>
          <a:bodyPr>
            <a:normAutofit/>
          </a:bodyPr>
          <a:lstStyle>
            <a:lvl1pPr marR="40639">
              <a:defRPr>
                <a:solidFill>
                  <a:srgbClr val="FFFFFF"/>
                </a:solidFill>
                <a:uFill>
                  <a:solidFill>
                    <a:srgbClr val="FFFFFF"/>
                  </a:solidFill>
                </a:uFill>
              </a:defRPr>
            </a:lvl1pPr>
            <a:lvl2pPr marL="936752" marR="40639" indent="-438911">
              <a:spcBef>
                <a:spcPts val="700"/>
              </a:spcBef>
              <a:buChar char="•"/>
              <a:defRPr sz="3200">
                <a:solidFill>
                  <a:srgbClr val="FFFFFF"/>
                </a:solidFill>
                <a:uFill>
                  <a:solidFill>
                    <a:srgbClr val="FFFFFF"/>
                  </a:solidFill>
                </a:uFill>
              </a:defRPr>
            </a:lvl2pPr>
            <a:lvl3pPr marL="1259838" marR="40639" indent="-304800">
              <a:spcBef>
                <a:spcPts val="700"/>
              </a:spcBef>
              <a:defRPr sz="3200">
                <a:solidFill>
                  <a:srgbClr val="FFFFFF"/>
                </a:solidFill>
                <a:uFill>
                  <a:solidFill>
                    <a:srgbClr val="FFFFFF"/>
                  </a:solidFill>
                </a:uFill>
              </a:defRPr>
            </a:lvl3pPr>
            <a:lvl4pPr marL="1777999" marR="40639" indent="-365760">
              <a:spcBef>
                <a:spcPts val="700"/>
              </a:spcBef>
              <a:buChar char="•"/>
              <a:defRPr sz="3200">
                <a:solidFill>
                  <a:srgbClr val="FFFFFF"/>
                </a:solidFill>
                <a:uFill>
                  <a:solidFill>
                    <a:srgbClr val="FFFFFF"/>
                  </a:solidFill>
                </a:uFill>
              </a:defRPr>
            </a:lvl4pPr>
            <a:lvl5pPr marL="2235199" marR="40639" indent="-365760">
              <a:spcBef>
                <a:spcPts val="700"/>
              </a:spcBef>
              <a:defRPr sz="3200">
                <a:solidFill>
                  <a:srgbClr val="FFFFFF"/>
                </a:solidFill>
                <a:uFill>
                  <a:solidFill>
                    <a:srgbClr val="FFFFFF"/>
                  </a:solidFill>
                </a:uFill>
              </a:defRPr>
            </a:lvl5pPr>
          </a:lstStyle>
          <a:p>
            <a:r>
              <a:t>Body Level One</a:t>
            </a:r>
          </a:p>
          <a:p>
            <a:pPr lvl="1"/>
            <a:r>
              <a:t>Body Level Two</a:t>
            </a:r>
          </a:p>
          <a:p>
            <a:pPr lvl="2"/>
            <a:r>
              <a:t>Body Level Three</a:t>
            </a:r>
          </a:p>
          <a:p>
            <a:pPr lvl="3"/>
            <a:r>
              <a:t>Body Level Four</a:t>
            </a:r>
          </a:p>
          <a:p>
            <a:pPr lvl="4"/>
            <a:r>
              <a:t>Body Level Five</a:t>
            </a:r>
          </a:p>
        </p:txBody>
      </p:sp>
      <p:sp>
        <p:nvSpPr>
          <p:cNvPr id="56" name="Shape 56"/>
          <p:cNvSpPr>
            <a:spLocks noGrp="1"/>
          </p:cNvSpPr>
          <p:nvPr>
            <p:ph type="sldNum" sz="quarter" idx="2"/>
          </p:nvPr>
        </p:nvSpPr>
        <p:spPr>
          <a:xfrm>
            <a:off x="7463966" y="6245225"/>
            <a:ext cx="312068" cy="29898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3" name="Shape 63"/>
          <p:cNvSpPr>
            <a:spLocks noGrp="1"/>
          </p:cNvSpPr>
          <p:nvPr>
            <p:ph type="title"/>
          </p:nvPr>
        </p:nvSpPr>
        <p:spPr>
          <a:xfrm>
            <a:off x="457200" y="92074"/>
            <a:ext cx="8229600" cy="1508126"/>
          </a:xfrm>
          <a:prstGeom prst="rect">
            <a:avLst/>
          </a:prstGeom>
        </p:spPr>
        <p:txBody>
          <a:bodyPr>
            <a:normAutofit/>
          </a:bodyPr>
          <a:lstStyle>
            <a:lvl1pPr marL="0" marR="40639" indent="40639">
              <a:defRPr>
                <a:solidFill>
                  <a:srgbClr val="FFFFFF"/>
                </a:solidFill>
              </a:defRPr>
            </a:lvl1pPr>
          </a:lstStyle>
          <a:p>
            <a:r>
              <a:t>Title Text</a:t>
            </a:r>
          </a:p>
        </p:txBody>
      </p:sp>
      <p:sp>
        <p:nvSpPr>
          <p:cNvPr id="64" name="Shape 64"/>
          <p:cNvSpPr>
            <a:spLocks noGrp="1"/>
          </p:cNvSpPr>
          <p:nvPr>
            <p:ph type="body" idx="1"/>
          </p:nvPr>
        </p:nvSpPr>
        <p:spPr>
          <a:prstGeom prst="rect">
            <a:avLst/>
          </a:prstGeom>
        </p:spPr>
        <p:txBody>
          <a:bodyPr>
            <a:normAutofit/>
          </a:bodyPr>
          <a:lstStyle>
            <a:lvl1pPr marL="419012" marR="40639" indent="-378372">
              <a:defRPr>
                <a:solidFill>
                  <a:srgbClr val="FFFFFF"/>
                </a:solidFill>
              </a:defRPr>
            </a:lvl1pPr>
            <a:lvl2pPr marL="936752" marR="40639" indent="-438911">
              <a:spcBef>
                <a:spcPts val="700"/>
              </a:spcBef>
              <a:buChar char="•"/>
              <a:defRPr sz="3200">
                <a:solidFill>
                  <a:srgbClr val="FFFFFF"/>
                </a:solidFill>
              </a:defRPr>
            </a:lvl2pPr>
            <a:lvl3pPr marL="1259838" marR="40639" indent="-304800">
              <a:spcBef>
                <a:spcPts val="700"/>
              </a:spcBef>
              <a:defRPr sz="3200">
                <a:solidFill>
                  <a:srgbClr val="FFFFFF"/>
                </a:solidFill>
              </a:defRPr>
            </a:lvl3pPr>
            <a:lvl4pPr marL="1777999" marR="40639" indent="-365760">
              <a:spcBef>
                <a:spcPts val="700"/>
              </a:spcBef>
              <a:buChar char="•"/>
              <a:defRPr sz="3200">
                <a:solidFill>
                  <a:srgbClr val="FFFFFF"/>
                </a:solidFill>
              </a:defRPr>
            </a:lvl4pPr>
            <a:lvl5pPr marL="2235199" marR="40639" indent="-365760">
              <a:spcBef>
                <a:spcPts val="700"/>
              </a:spcBef>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5" name="Shape 65"/>
          <p:cNvSpPr>
            <a:spLocks noGrp="1"/>
          </p:cNvSpPr>
          <p:nvPr>
            <p:ph type="sldNum" sz="quarter" idx="2"/>
          </p:nvPr>
        </p:nvSpPr>
        <p:spPr>
          <a:xfrm>
            <a:off x="7463966" y="6245225"/>
            <a:ext cx="312068" cy="298984"/>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lstStyle/>
          <a:p>
            <a:r>
              <a:t>Title Text</a:t>
            </a:r>
          </a:p>
        </p:txBody>
      </p:sp>
      <p:sp>
        <p:nvSpPr>
          <p:cNvPr id="73" name="Shape 7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463966" y="6245225"/>
            <a:ext cx="312068" cy="298984"/>
          </a:xfrm>
          <a:prstGeom prst="rect">
            <a:avLst/>
          </a:prstGeom>
          <a:ln w="12700">
            <a:miter lim="400000"/>
          </a:ln>
        </p:spPr>
        <p:txBody>
          <a:bodyPr wrap="none" lIns="50800" tIns="50800" rIns="50800" bIns="50800">
            <a:spAutoFit/>
          </a:bodyPr>
          <a:lstStyle>
            <a:lvl1pPr marL="0" marR="0" algn="ctr" defTabSz="584200">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40639" marR="40639"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1pPr>
      <a:lvl2pPr marL="40639" marR="40639" indent="228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2pPr>
      <a:lvl3pPr marL="40639" marR="40639"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3pPr>
      <a:lvl4pPr marL="40639" marR="40639" indent="685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4pPr>
      <a:lvl5pPr marL="40639" marR="40639"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5pPr>
      <a:lvl6pPr marL="40639" marR="40639" indent="11430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6pPr>
      <a:lvl7pPr marL="40639" marR="40639"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7pPr>
      <a:lvl8pPr marL="40639" marR="40639" indent="1600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8pPr>
      <a:lvl9pPr marL="40639" marR="40639"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
            <a:solidFill>
              <a:srgbClr val="000000"/>
            </a:solidFill>
          </a:uFill>
          <a:latin typeface="+mn-lt"/>
          <a:ea typeface="+mn-ea"/>
          <a:cs typeface="+mn-cs"/>
          <a:sym typeface="Arial"/>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824411" marR="40639"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59839" marR="40639"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780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3.xml"/><Relationship Id="rId4" Type="http://schemas.openxmlformats.org/officeDocument/2006/relationships/image" Target="../media/image15.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3.xml"/><Relationship Id="rId5" Type="http://schemas.openxmlformats.org/officeDocument/2006/relationships/image" Target="../media/image16.tif"/><Relationship Id="rId4" Type="http://schemas.openxmlformats.org/officeDocument/2006/relationships/image" Target="../media/image15.tif"/></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tif"/><Relationship Id="rId4" Type="http://schemas.openxmlformats.org/officeDocument/2006/relationships/image" Target="../media/image15.t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tif"/><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4.tif"/><Relationship Id="rId5" Type="http://schemas.openxmlformats.org/officeDocument/2006/relationships/image" Target="../media/image10.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asted-image.tif"/>
          <p:cNvPicPr>
            <a:picLocks noChangeAspect="1"/>
          </p:cNvPicPr>
          <p:nvPr/>
        </p:nvPicPr>
        <p:blipFill>
          <a:blip r:embed="rId2">
            <a:extLst/>
          </a:blip>
          <a:srcRect l="10710" t="11391" r="10710" b="11391"/>
          <a:stretch>
            <a:fillRect/>
          </a:stretch>
        </p:blipFill>
        <p:spPr>
          <a:xfrm>
            <a:off x="916781" y="-70381"/>
            <a:ext cx="7310359" cy="7183574"/>
          </a:xfrm>
          <a:prstGeom prst="rect">
            <a:avLst/>
          </a:prstGeom>
        </p:spPr>
      </p:pic>
      <p:sp>
        <p:nvSpPr>
          <p:cNvPr id="84" name="Shape 84"/>
          <p:cNvSpPr>
            <a:spLocks noGrp="1"/>
          </p:cNvSpPr>
          <p:nvPr>
            <p:ph type="title"/>
          </p:nvPr>
        </p:nvSpPr>
        <p:spPr>
          <a:xfrm>
            <a:off x="457200" y="337020"/>
            <a:ext cx="8229600" cy="1508126"/>
          </a:xfrm>
          <a:prstGeom prst="rect">
            <a:avLst/>
          </a:prstGeom>
        </p:spPr>
        <p:txBody>
          <a:bodyPr/>
          <a:lstStyle>
            <a:lvl1pPr>
              <a:defRPr sz="3800">
                <a:solidFill>
                  <a:schemeClr val="accent3">
                    <a:satOff val="18648"/>
                    <a:lumOff val="5971"/>
                  </a:schemeClr>
                </a:solidFill>
                <a:latin typeface="Chalkduster"/>
                <a:ea typeface="Chalkduster"/>
                <a:cs typeface="Chalkduster"/>
                <a:sym typeface="Chalkduster"/>
              </a:defRPr>
            </a:lvl1pPr>
          </a:lstStyle>
          <a:p>
            <a:r>
              <a:t>Covenants of the Bible</a:t>
            </a:r>
          </a:p>
        </p:txBody>
      </p:sp>
      <p:sp>
        <p:nvSpPr>
          <p:cNvPr id="85" name="Shape 85"/>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t>How Was Covenant Broken?</a:t>
            </a:r>
          </a:p>
        </p:txBody>
      </p:sp>
      <p:sp>
        <p:nvSpPr>
          <p:cNvPr id="131" name="Shape 131"/>
          <p:cNvSpPr>
            <a:spLocks noGrp="1"/>
          </p:cNvSpPr>
          <p:nvPr>
            <p:ph type="body" idx="1"/>
          </p:nvPr>
        </p:nvSpPr>
        <p:spPr>
          <a:prstGeom prst="rect">
            <a:avLst/>
          </a:prstGeom>
        </p:spPr>
        <p:txBody>
          <a:bodyPr/>
          <a:lstStyle/>
          <a:p>
            <a:r>
              <a:t>Judah - adultery, idolatry, sexual sin, usery, oppressing widows/orphans</a:t>
            </a:r>
          </a:p>
          <a:p>
            <a:r>
              <a:t>Leviticus 25 - Shemitah</a:t>
            </a:r>
          </a:p>
          <a:p>
            <a:pPr lvl="1"/>
            <a:r>
              <a:t>Then the land will enjoy its sabbaths all the days of the desolation, while you are in your enemies’ land; then the land will rest and enjoy its sabbaths. All the days of its desolation it will observe the rest which it did not observe on your sabbaths, while you were living on it (Lev. 26:34-35).</a:t>
            </a:r>
          </a:p>
        </p:txBody>
      </p:sp>
      <p:sp>
        <p:nvSpPr>
          <p:cNvPr id="132" name="Shape 13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381000" y="0"/>
            <a:ext cx="8229600" cy="1447800"/>
          </a:xfrm>
          <a:prstGeom prst="rect">
            <a:avLst/>
          </a:prstGeom>
        </p:spPr>
        <p:txBody>
          <a:bodyPr/>
          <a:lstStyle>
            <a:lvl1pPr>
              <a:defRPr sz="4000">
                <a:solidFill>
                  <a:srgbClr val="FFFFFF"/>
                </a:solidFill>
                <a:uFill>
                  <a:solidFill>
                    <a:srgbClr val="FFFFFF"/>
                  </a:solidFill>
                </a:uFill>
              </a:defRPr>
            </a:lvl1pPr>
          </a:lstStyle>
          <a:p>
            <a:r>
              <a:t>Banishment of the two kingdoms</a:t>
            </a:r>
          </a:p>
        </p:txBody>
      </p:sp>
      <p:pic>
        <p:nvPicPr>
          <p:cNvPr id="135" name="250px-Kingdoms_of_Israel_and_Judah_map_830.png"/>
          <p:cNvPicPr>
            <a:picLocks/>
          </p:cNvPicPr>
          <p:nvPr/>
        </p:nvPicPr>
        <p:blipFill>
          <a:blip r:embed="rId2">
            <a:extLst/>
          </a:blip>
          <a:srcRect l="12271" r="27539" b="22058"/>
          <a:stretch>
            <a:fillRect/>
          </a:stretch>
        </p:blipFill>
        <p:spPr>
          <a:xfrm>
            <a:off x="1295400" y="1219200"/>
            <a:ext cx="3505200" cy="5410200"/>
          </a:xfrm>
          <a:prstGeom prst="rect">
            <a:avLst/>
          </a:prstGeom>
          <a:ln w="12700">
            <a:miter lim="400000"/>
          </a:ln>
        </p:spPr>
      </p:pic>
      <p:sp>
        <p:nvSpPr>
          <p:cNvPr id="136" name="Shape 136"/>
          <p:cNvSpPr/>
          <p:nvPr/>
        </p:nvSpPr>
        <p:spPr>
          <a:xfrm flipV="1">
            <a:off x="3657600" y="2438400"/>
            <a:ext cx="1905000" cy="685800"/>
          </a:xfrm>
          <a:prstGeom prst="line">
            <a:avLst/>
          </a:prstGeom>
          <a:ln w="63500">
            <a:solidFill>
              <a:srgbClr val="FF2600"/>
            </a:solidFill>
            <a:tailEnd type="triangle"/>
          </a:ln>
        </p:spPr>
        <p:txBody>
          <a:bodyPr lIns="0" tIns="0" rIns="0" bIns="0"/>
          <a:lstStyle/>
          <a:p>
            <a:pPr marL="0" marR="0" defTabSz="457200">
              <a:defRPr sz="1200">
                <a:uFillTx/>
                <a:latin typeface="Helvetica"/>
                <a:ea typeface="Helvetica"/>
                <a:cs typeface="Helvetica"/>
                <a:sym typeface="Helvetica"/>
              </a:defRPr>
            </a:pPr>
            <a:endParaRPr/>
          </a:p>
        </p:txBody>
      </p:sp>
      <p:sp>
        <p:nvSpPr>
          <p:cNvPr id="137" name="Shape 137"/>
          <p:cNvSpPr/>
          <p:nvPr/>
        </p:nvSpPr>
        <p:spPr>
          <a:xfrm>
            <a:off x="5638800" y="1981200"/>
            <a:ext cx="1689100" cy="11059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spcBef>
                <a:spcPts val="1600"/>
              </a:spcBef>
              <a:buClr>
                <a:srgbClr val="FFFFFF"/>
              </a:buClr>
              <a:buFont typeface="Arial"/>
              <a:defRPr sz="2800">
                <a:solidFill>
                  <a:srgbClr val="FFFFFF"/>
                </a:solidFill>
                <a:uFill>
                  <a:solidFill>
                    <a:srgbClr val="FFFFFF"/>
                  </a:solidFill>
                </a:uFill>
              </a:defRPr>
            </a:pPr>
            <a:r>
              <a:t>Assyria</a:t>
            </a:r>
          </a:p>
          <a:p>
            <a:pPr>
              <a:spcBef>
                <a:spcPts val="1600"/>
              </a:spcBef>
              <a:buClr>
                <a:srgbClr val="FFFFFF"/>
              </a:buClr>
              <a:buFont typeface="Arial"/>
              <a:defRPr sz="2800">
                <a:solidFill>
                  <a:srgbClr val="FFFFFF"/>
                </a:solidFill>
                <a:uFill>
                  <a:solidFill>
                    <a:srgbClr val="FFFFFF"/>
                  </a:solidFill>
                </a:uFill>
              </a:defRPr>
            </a:pPr>
            <a:r>
              <a:t>722 BC</a:t>
            </a:r>
          </a:p>
        </p:txBody>
      </p:sp>
      <p:sp>
        <p:nvSpPr>
          <p:cNvPr id="138" name="Shape 138"/>
          <p:cNvSpPr/>
          <p:nvPr/>
        </p:nvSpPr>
        <p:spPr>
          <a:xfrm>
            <a:off x="5600382" y="5192695"/>
            <a:ext cx="3299942" cy="4963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spcBef>
                <a:spcPts val="1600"/>
              </a:spcBef>
              <a:buClr>
                <a:srgbClr val="FFFFFF"/>
              </a:buClr>
              <a:buFont typeface="Arial"/>
              <a:defRPr sz="2800">
                <a:solidFill>
                  <a:srgbClr val="FFFFFF"/>
                </a:solidFill>
                <a:uFill>
                  <a:solidFill>
                    <a:srgbClr val="FFFFFF"/>
                  </a:solidFill>
                </a:uFill>
              </a:defRPr>
            </a:lvl1pPr>
          </a:lstStyle>
          <a:p>
            <a:r>
              <a:t>Babylon 586 BC</a:t>
            </a:r>
          </a:p>
        </p:txBody>
      </p:sp>
      <p:sp>
        <p:nvSpPr>
          <p:cNvPr id="139" name="Shape 139"/>
          <p:cNvSpPr/>
          <p:nvPr/>
        </p:nvSpPr>
        <p:spPr>
          <a:xfrm>
            <a:off x="3048000" y="5029200"/>
            <a:ext cx="2514600" cy="457200"/>
          </a:xfrm>
          <a:prstGeom prst="line">
            <a:avLst/>
          </a:prstGeom>
          <a:ln w="63500">
            <a:solidFill>
              <a:srgbClr val="FF2600"/>
            </a:solidFill>
            <a:tailEnd type="triangle"/>
          </a:ln>
        </p:spPr>
        <p:txBody>
          <a:bodyPr lIns="0" tIns="0" rIns="0" bIns="0"/>
          <a:lstStyle/>
          <a:p>
            <a:pPr marL="0" marR="0" defTabSz="457200">
              <a:defRPr sz="1200">
                <a:uFillTx/>
                <a:latin typeface="Helvetica"/>
                <a:ea typeface="Helvetica"/>
                <a:cs typeface="Helvetica"/>
                <a:sym typeface="Helvetica"/>
              </a:defRPr>
            </a:pPr>
            <a:endParaRPr/>
          </a:p>
        </p:txBody>
      </p:sp>
      <p:sp>
        <p:nvSpPr>
          <p:cNvPr id="140" name="Shape 140"/>
          <p:cNvSpPr/>
          <p:nvPr/>
        </p:nvSpPr>
        <p:spPr>
          <a:xfrm>
            <a:off x="5054600" y="3606800"/>
            <a:ext cx="3611846" cy="6223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3600">
                <a:solidFill>
                  <a:srgbClr val="FFFFFF"/>
                </a:solidFill>
                <a:uFill>
                  <a:solidFill>
                    <a:srgbClr val="FFFFFF"/>
                  </a:solidFill>
                </a:uFill>
              </a:defRPr>
            </a:lvl1pPr>
          </a:lstStyle>
          <a:p>
            <a:r>
              <a:t>2 Kings 17:23</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xfrm>
            <a:off x="381000" y="0"/>
            <a:ext cx="8229600" cy="1447800"/>
          </a:xfrm>
          <a:prstGeom prst="rect">
            <a:avLst/>
          </a:prstGeom>
        </p:spPr>
        <p:txBody>
          <a:bodyPr/>
          <a:lstStyle>
            <a:lvl1pPr>
              <a:defRPr sz="4000">
                <a:solidFill>
                  <a:srgbClr val="FFFFFF"/>
                </a:solidFill>
                <a:uFill>
                  <a:solidFill>
                    <a:srgbClr val="FFFFFF"/>
                  </a:solidFill>
                </a:uFill>
              </a:defRPr>
            </a:lvl1pPr>
          </a:lstStyle>
          <a:p>
            <a:r>
              <a:t>Banishment of the two kingdoms</a:t>
            </a:r>
          </a:p>
        </p:txBody>
      </p:sp>
      <p:pic>
        <p:nvPicPr>
          <p:cNvPr id="143" name="250px-Kingdoms_of_Israel_and_Judah_map_830.png"/>
          <p:cNvPicPr>
            <a:picLocks/>
          </p:cNvPicPr>
          <p:nvPr/>
        </p:nvPicPr>
        <p:blipFill>
          <a:blip r:embed="rId2">
            <a:extLst/>
          </a:blip>
          <a:srcRect l="12271" r="27539" b="22058"/>
          <a:stretch>
            <a:fillRect/>
          </a:stretch>
        </p:blipFill>
        <p:spPr>
          <a:xfrm>
            <a:off x="1295400" y="1219200"/>
            <a:ext cx="3505200" cy="5410200"/>
          </a:xfrm>
          <a:prstGeom prst="rect">
            <a:avLst/>
          </a:prstGeom>
          <a:ln w="12700">
            <a:miter lim="400000"/>
          </a:ln>
        </p:spPr>
      </p:pic>
      <p:sp>
        <p:nvSpPr>
          <p:cNvPr id="144" name="Shape 144"/>
          <p:cNvSpPr/>
          <p:nvPr/>
        </p:nvSpPr>
        <p:spPr>
          <a:xfrm flipV="1">
            <a:off x="3657600" y="2064097"/>
            <a:ext cx="2680891" cy="1060103"/>
          </a:xfrm>
          <a:prstGeom prst="line">
            <a:avLst/>
          </a:prstGeom>
          <a:ln w="63500">
            <a:solidFill>
              <a:srgbClr val="FF2600"/>
            </a:solidFill>
            <a:tailEnd type="triangle"/>
          </a:ln>
        </p:spPr>
        <p:txBody>
          <a:bodyPr lIns="0" tIns="0" rIns="0" bIns="0"/>
          <a:lstStyle/>
          <a:p>
            <a:pPr marL="0" marR="0" defTabSz="457200">
              <a:defRPr sz="1200">
                <a:uFillTx/>
                <a:latin typeface="Helvetica"/>
                <a:ea typeface="Helvetica"/>
                <a:cs typeface="Helvetica"/>
                <a:sym typeface="Helvetica"/>
              </a:defRPr>
            </a:pPr>
            <a:endParaRPr/>
          </a:p>
        </p:txBody>
      </p:sp>
      <p:sp>
        <p:nvSpPr>
          <p:cNvPr id="145" name="Shape 145"/>
          <p:cNvSpPr/>
          <p:nvPr/>
        </p:nvSpPr>
        <p:spPr>
          <a:xfrm>
            <a:off x="6451600" y="1536700"/>
            <a:ext cx="2133600" cy="9027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spcBef>
                <a:spcPts val="1600"/>
              </a:spcBef>
              <a:buClr>
                <a:srgbClr val="FFFFFF"/>
              </a:buClr>
              <a:buFont typeface="Arial"/>
              <a:defRPr sz="2800">
                <a:solidFill>
                  <a:srgbClr val="FFFFFF"/>
                </a:solidFill>
                <a:uFill>
                  <a:solidFill>
                    <a:srgbClr val="FFFFFF"/>
                  </a:solidFill>
                </a:uFill>
              </a:defRPr>
            </a:lvl1pPr>
          </a:lstStyle>
          <a:p>
            <a:r>
              <a:t>Never repented!</a:t>
            </a:r>
          </a:p>
        </p:txBody>
      </p:sp>
      <p:sp>
        <p:nvSpPr>
          <p:cNvPr id="146" name="Shape 146"/>
          <p:cNvSpPr/>
          <p:nvPr/>
        </p:nvSpPr>
        <p:spPr>
          <a:xfrm>
            <a:off x="6819900" y="4749800"/>
            <a:ext cx="1689100" cy="15123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spcBef>
                <a:spcPts val="1600"/>
              </a:spcBef>
              <a:buClr>
                <a:srgbClr val="FFFFFF"/>
              </a:buClr>
              <a:buFont typeface="Arial"/>
              <a:defRPr sz="2800">
                <a:solidFill>
                  <a:srgbClr val="FFFFFF"/>
                </a:solidFill>
                <a:uFill>
                  <a:solidFill>
                    <a:srgbClr val="FFFFFF"/>
                  </a:solidFill>
                </a:uFill>
              </a:defRPr>
            </a:pPr>
            <a:r>
              <a:t>Judah repents!</a:t>
            </a:r>
          </a:p>
          <a:p>
            <a:pPr>
              <a:spcBef>
                <a:spcPts val="1600"/>
              </a:spcBef>
              <a:buClr>
                <a:srgbClr val="FFFFFF"/>
              </a:buClr>
              <a:buFont typeface="Arial"/>
              <a:defRPr sz="2800">
                <a:solidFill>
                  <a:srgbClr val="FFFFFF"/>
                </a:solidFill>
                <a:uFill>
                  <a:solidFill>
                    <a:srgbClr val="FFFFFF"/>
                  </a:solidFill>
                </a:uFill>
              </a:defRPr>
            </a:pPr>
            <a:r>
              <a:t>70 years</a:t>
            </a:r>
          </a:p>
        </p:txBody>
      </p:sp>
      <p:sp>
        <p:nvSpPr>
          <p:cNvPr id="147" name="Shape 147"/>
          <p:cNvSpPr/>
          <p:nvPr/>
        </p:nvSpPr>
        <p:spPr>
          <a:xfrm flipH="1" flipV="1">
            <a:off x="2975719" y="4675485"/>
            <a:ext cx="3686424" cy="522784"/>
          </a:xfrm>
          <a:prstGeom prst="line">
            <a:avLst/>
          </a:prstGeom>
          <a:ln w="63500">
            <a:solidFill>
              <a:srgbClr val="FF2600"/>
            </a:solidFill>
            <a:tailEnd type="triangle"/>
          </a:ln>
        </p:spPr>
        <p:txBody>
          <a:bodyPr lIns="0" tIns="0" rIns="0" bIns="0"/>
          <a:lstStyle/>
          <a:p>
            <a:pPr marL="0" marR="0" defTabSz="457200">
              <a:defRPr sz="1200">
                <a:uFillTx/>
                <a:latin typeface="Helvetica"/>
                <a:ea typeface="Helvetica"/>
                <a:cs typeface="Helvetica"/>
                <a:sym typeface="Helvetica"/>
              </a:defRPr>
            </a:pPr>
            <a:endParaRPr/>
          </a:p>
        </p:txBody>
      </p:sp>
      <p:sp>
        <p:nvSpPr>
          <p:cNvPr id="148" name="Shape 148"/>
          <p:cNvSpPr/>
          <p:nvPr/>
        </p:nvSpPr>
        <p:spPr>
          <a:xfrm>
            <a:off x="4991100" y="2794000"/>
            <a:ext cx="3975100" cy="11059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spcBef>
                <a:spcPts val="1600"/>
              </a:spcBef>
              <a:buClr>
                <a:srgbClr val="FFFFFF"/>
              </a:buClr>
              <a:buFont typeface="Arial"/>
              <a:defRPr sz="2800">
                <a:solidFill>
                  <a:srgbClr val="FFFFFF"/>
                </a:solidFill>
                <a:uFill>
                  <a:solidFill>
                    <a:srgbClr val="FFFFFF"/>
                  </a:solidFill>
                </a:uFill>
              </a:defRPr>
            </a:pPr>
            <a:r>
              <a:t>Ezekiel 4:4, 5</a:t>
            </a:r>
          </a:p>
          <a:p>
            <a:pPr>
              <a:spcBef>
                <a:spcPts val="1600"/>
              </a:spcBef>
              <a:buClr>
                <a:srgbClr val="FFFFFF"/>
              </a:buClr>
              <a:buFont typeface="Arial"/>
              <a:defRPr sz="2800">
                <a:solidFill>
                  <a:srgbClr val="FFFFFF"/>
                </a:solidFill>
                <a:uFill>
                  <a:solidFill>
                    <a:srgbClr val="FFFFFF"/>
                  </a:solidFill>
                </a:uFill>
              </a:defRPr>
            </a:pPr>
            <a:r>
              <a:t>390 yrs x 7 = 2,730 yrs</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250px-Kingdoms_of_Israel_and_Judah_map_830.png"/>
          <p:cNvPicPr>
            <a:picLocks/>
          </p:cNvPicPr>
          <p:nvPr/>
        </p:nvPicPr>
        <p:blipFill>
          <a:blip r:embed="rId2">
            <a:extLst/>
          </a:blip>
          <a:srcRect l="12271" r="27539" b="22058"/>
          <a:stretch>
            <a:fillRect/>
          </a:stretch>
        </p:blipFill>
        <p:spPr>
          <a:xfrm>
            <a:off x="1295400" y="1219200"/>
            <a:ext cx="3505200" cy="5410200"/>
          </a:xfrm>
          <a:prstGeom prst="rect">
            <a:avLst/>
          </a:prstGeom>
          <a:ln w="12700">
            <a:miter lim="400000"/>
          </a:ln>
        </p:spPr>
      </p:pic>
      <p:sp>
        <p:nvSpPr>
          <p:cNvPr id="151" name="Shape 151"/>
          <p:cNvSpPr/>
          <p:nvPr/>
        </p:nvSpPr>
        <p:spPr>
          <a:xfrm flipV="1">
            <a:off x="3657600" y="2438400"/>
            <a:ext cx="1905000" cy="685800"/>
          </a:xfrm>
          <a:prstGeom prst="line">
            <a:avLst/>
          </a:prstGeom>
          <a:ln w="63500">
            <a:solidFill>
              <a:srgbClr val="FF2600"/>
            </a:solidFill>
            <a:tailEnd type="triangle"/>
          </a:ln>
        </p:spPr>
        <p:txBody>
          <a:bodyPr lIns="0" tIns="0" rIns="0" bIns="0"/>
          <a:lstStyle/>
          <a:p>
            <a:pPr marL="0" marR="0" defTabSz="457200">
              <a:defRPr sz="1200">
                <a:uFillTx/>
                <a:latin typeface="Helvetica"/>
                <a:ea typeface="Helvetica"/>
                <a:cs typeface="Helvetica"/>
                <a:sym typeface="Helvetica"/>
              </a:defRPr>
            </a:pPr>
            <a:endParaRPr/>
          </a:p>
        </p:txBody>
      </p:sp>
      <p:sp>
        <p:nvSpPr>
          <p:cNvPr id="152" name="Shape 152"/>
          <p:cNvSpPr/>
          <p:nvPr/>
        </p:nvSpPr>
        <p:spPr>
          <a:xfrm>
            <a:off x="5638800" y="1371600"/>
            <a:ext cx="2527300" cy="23251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spcBef>
                <a:spcPts val="1600"/>
              </a:spcBef>
              <a:buClr>
                <a:srgbClr val="FFFFFF"/>
              </a:buClr>
              <a:buFont typeface="Arial"/>
              <a:defRPr sz="2800">
                <a:solidFill>
                  <a:srgbClr val="FFFFFF"/>
                </a:solidFill>
                <a:uFill>
                  <a:solidFill>
                    <a:srgbClr val="FFFFFF"/>
                  </a:solidFill>
                </a:uFill>
              </a:defRPr>
            </a:pPr>
            <a:r>
              <a:t>Ephraim banished into the nations. </a:t>
            </a:r>
          </a:p>
          <a:p>
            <a:pPr>
              <a:spcBef>
                <a:spcPts val="1600"/>
              </a:spcBef>
              <a:buClr>
                <a:srgbClr val="FFFFFF"/>
              </a:buClr>
              <a:buFont typeface="Arial"/>
              <a:defRPr sz="2800">
                <a:solidFill>
                  <a:srgbClr val="FFFFFF"/>
                </a:solidFill>
                <a:uFill>
                  <a:solidFill>
                    <a:srgbClr val="FFFFFF"/>
                  </a:solidFill>
                </a:uFill>
              </a:defRPr>
            </a:pPr>
            <a:r>
              <a:t>They “disappeared”</a:t>
            </a:r>
          </a:p>
        </p:txBody>
      </p:sp>
      <p:sp>
        <p:nvSpPr>
          <p:cNvPr id="153" name="Shape 153"/>
          <p:cNvSpPr/>
          <p:nvPr/>
        </p:nvSpPr>
        <p:spPr>
          <a:xfrm>
            <a:off x="5638800" y="4572000"/>
            <a:ext cx="2984500" cy="17155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spcBef>
                <a:spcPts val="1600"/>
              </a:spcBef>
              <a:buClr>
                <a:srgbClr val="FFFFFF"/>
              </a:buClr>
              <a:buFont typeface="Arial"/>
              <a:defRPr sz="2800">
                <a:solidFill>
                  <a:srgbClr val="FFFFFF"/>
                </a:solidFill>
                <a:uFill>
                  <a:solidFill>
                    <a:srgbClr val="FFFFFF"/>
                  </a:solidFill>
                </a:uFill>
              </a:defRPr>
            </a:lvl1pPr>
          </a:lstStyle>
          <a:p>
            <a:r>
              <a:t>Judah returns after 70 yrs. Becomes the “Jewish” people.</a:t>
            </a:r>
          </a:p>
        </p:txBody>
      </p:sp>
      <p:sp>
        <p:nvSpPr>
          <p:cNvPr id="154" name="Shape 154"/>
          <p:cNvSpPr/>
          <p:nvPr/>
        </p:nvSpPr>
        <p:spPr>
          <a:xfrm flipH="1" flipV="1">
            <a:off x="2992586" y="4716411"/>
            <a:ext cx="2500363" cy="524820"/>
          </a:xfrm>
          <a:prstGeom prst="line">
            <a:avLst/>
          </a:prstGeom>
          <a:ln w="63500">
            <a:solidFill>
              <a:srgbClr val="FF2600"/>
            </a:solidFill>
            <a:tailEnd type="triangle"/>
          </a:ln>
        </p:spPr>
        <p:txBody>
          <a:bodyPr lIns="0" tIns="0" rIns="0" bIns="0"/>
          <a:lstStyle/>
          <a:p>
            <a:pPr marL="0" marR="0" defTabSz="457200">
              <a:defRPr sz="1200">
                <a:uFillTx/>
                <a:latin typeface="Helvetica"/>
                <a:ea typeface="Helvetica"/>
                <a:cs typeface="Helvetica"/>
                <a:sym typeface="Helvetica"/>
              </a:defRPr>
            </a:pPr>
            <a:endParaRPr/>
          </a:p>
        </p:txBody>
      </p:sp>
      <p:sp>
        <p:nvSpPr>
          <p:cNvPr id="155" name="Shape 155"/>
          <p:cNvSpPr>
            <a:spLocks noGrp="1"/>
          </p:cNvSpPr>
          <p:nvPr>
            <p:ph type="title"/>
          </p:nvPr>
        </p:nvSpPr>
        <p:spPr>
          <a:xfrm>
            <a:off x="381000" y="0"/>
            <a:ext cx="8229600" cy="1447800"/>
          </a:xfrm>
          <a:prstGeom prst="rect">
            <a:avLst/>
          </a:prstGeom>
        </p:spPr>
        <p:txBody>
          <a:bodyPr/>
          <a:lstStyle>
            <a:lvl1pPr>
              <a:defRPr sz="4000">
                <a:solidFill>
                  <a:srgbClr val="FFFFFF"/>
                </a:solidFill>
                <a:uFill>
                  <a:solidFill>
                    <a:srgbClr val="FFFFFF"/>
                  </a:solidFill>
                </a:uFill>
              </a:defRPr>
            </a:lvl1pPr>
          </a:lstStyle>
          <a:p>
            <a:r>
              <a:t>Banishment of the two kingdoms</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r>
              <a:t>Promise of a Renewed Covenant</a:t>
            </a:r>
          </a:p>
        </p:txBody>
      </p:sp>
      <p:sp>
        <p:nvSpPr>
          <p:cNvPr id="158" name="Shape 158"/>
          <p:cNvSpPr>
            <a:spLocks noGrp="1"/>
          </p:cNvSpPr>
          <p:nvPr>
            <p:ph type="body" idx="1"/>
          </p:nvPr>
        </p:nvSpPr>
        <p:spPr>
          <a:xfrm>
            <a:off x="457199" y="1611883"/>
            <a:ext cx="8229601" cy="5257801"/>
          </a:xfrm>
          <a:prstGeom prst="rect">
            <a:avLst/>
          </a:prstGeom>
        </p:spPr>
        <p:txBody>
          <a:bodyPr/>
          <a:lstStyle/>
          <a:p>
            <a:r>
              <a:t>Ezekiel 20:33-38 - He will gather all of Israel out of the nations to the wilderness to pass under the rod of judgment</a:t>
            </a:r>
          </a:p>
          <a:p>
            <a:r>
              <a:t>Ezekiel 36:15-28 - God will take two sticks (Judah and Joseph/Ephraim) and make them one again.</a:t>
            </a:r>
          </a:p>
          <a:p>
            <a:r>
              <a:t>Ezekiel 36:24-28 - The promise of a new heart of flesh</a:t>
            </a:r>
          </a:p>
        </p:txBody>
      </p:sp>
      <p:sp>
        <p:nvSpPr>
          <p:cNvPr id="159" name="Shape 1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Promise to Judah</a:t>
            </a:r>
          </a:p>
        </p:txBody>
      </p:sp>
      <p:sp>
        <p:nvSpPr>
          <p:cNvPr id="162" name="Shape 162"/>
          <p:cNvSpPr>
            <a:spLocks noGrp="1"/>
          </p:cNvSpPr>
          <p:nvPr>
            <p:ph type="body" idx="1"/>
          </p:nvPr>
        </p:nvSpPr>
        <p:spPr>
          <a:xfrm>
            <a:off x="457200" y="1333494"/>
            <a:ext cx="8229600" cy="5524506"/>
          </a:xfrm>
          <a:prstGeom prst="rect">
            <a:avLst/>
          </a:prstGeom>
        </p:spPr>
        <p:txBody>
          <a:bodyPr/>
          <a:lstStyle/>
          <a:p>
            <a:pPr marL="383539" indent="-342899">
              <a:defRPr sz="2300"/>
            </a:pPr>
            <a:r>
              <a:t>Jeremiah 29: 10-14</a:t>
            </a:r>
          </a:p>
          <a:p>
            <a:pPr lvl="1">
              <a:defRPr sz="2300"/>
            </a:pPr>
            <a:r>
              <a:t>"For thus says the LORD, 'When seventy years have been completed for Babylon, I will visit you and fulfill My good word to you, to bring you back to this place. 'For I know the plans that I have for you,' declares the LORD, 'plans for welfare and not for calamity to give you a future and a hope. 'Then you will call upon Me and come and pray to Me, and I will listen to you. You will seek Me and find Me when you search for Me with all your heart. 'I will be found by you,' declares the LORD, 'and </a:t>
            </a:r>
            <a:r>
              <a:rPr>
                <a:solidFill>
                  <a:srgbClr val="FFFB00"/>
                </a:solidFill>
              </a:rPr>
              <a:t>I will restore your fortunes and will gather you from all the nations and from all the places where I have driven you,' declares the LORD, 'and I will bring you back to the place from where I sent you into exile.'</a:t>
            </a:r>
          </a:p>
        </p:txBody>
      </p:sp>
      <p:sp>
        <p:nvSpPr>
          <p:cNvPr id="163" name="Shape 16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lvl1pPr>
              <a:defRPr>
                <a:solidFill>
                  <a:srgbClr val="FFFFFF"/>
                </a:solidFill>
                <a:uFill>
                  <a:solidFill>
                    <a:srgbClr val="FFFFFF"/>
                  </a:solidFill>
                </a:uFill>
              </a:defRPr>
            </a:lvl1pPr>
          </a:lstStyle>
          <a:p>
            <a:r>
              <a:t>Jeremiah 31</a:t>
            </a:r>
          </a:p>
        </p:txBody>
      </p:sp>
      <p:sp>
        <p:nvSpPr>
          <p:cNvPr id="166" name="Shape 166"/>
          <p:cNvSpPr>
            <a:spLocks noGrp="1"/>
          </p:cNvSpPr>
          <p:nvPr>
            <p:ph type="body" idx="1"/>
          </p:nvPr>
        </p:nvSpPr>
        <p:spPr>
          <a:prstGeom prst="rect">
            <a:avLst/>
          </a:prstGeom>
        </p:spPr>
        <p:txBody>
          <a:bodyPr/>
          <a:lstStyle/>
          <a:p>
            <a:pPr marL="383540" indent="-342900">
              <a:defRPr sz="2500">
                <a:solidFill>
                  <a:srgbClr val="FFFFFF"/>
                </a:solidFill>
                <a:uFill>
                  <a:solidFill>
                    <a:srgbClr val="FFFFFF"/>
                  </a:solidFill>
                </a:uFill>
              </a:defRPr>
            </a:pPr>
            <a:r>
              <a:t>31 "Behold, the days are coming, declares the Lord, when </a:t>
            </a:r>
            <a:r>
              <a:rPr>
                <a:solidFill>
                  <a:schemeClr val="accent3">
                    <a:satOff val="18648"/>
                    <a:lumOff val="5971"/>
                  </a:schemeClr>
                </a:solidFill>
              </a:rPr>
              <a:t>I will make a new covenant with the house of Israel and the house of Judah,</a:t>
            </a:r>
            <a:r>
              <a:t> 32 not like the covenant that I made with their fathers on the day when I took them by the hand to bring them out of the land of Egypt, my covenant that they broke, though I was their husband, declares the Lord. 33 </a:t>
            </a:r>
            <a:r>
              <a:rPr>
                <a:solidFill>
                  <a:schemeClr val="accent3">
                    <a:satOff val="18648"/>
                    <a:lumOff val="5971"/>
                  </a:schemeClr>
                </a:solidFill>
              </a:rPr>
              <a:t>For this is the covenant that I will make with the house of Israel</a:t>
            </a:r>
            <a:r>
              <a:t> after those days, declares the Lord: I will put my law within them, and I will write it on their hearts. And I will be their God, and they shall be my people.</a:t>
            </a:r>
          </a:p>
        </p:txBody>
      </p:sp>
      <p:sp>
        <p:nvSpPr>
          <p:cNvPr id="167" name="Shape 167"/>
          <p:cNvSpPr>
            <a:spLocks noGrp="1"/>
          </p:cNvSpPr>
          <p:nvPr>
            <p:ph type="sldNum" sz="quarter" idx="2"/>
          </p:nvPr>
        </p:nvSpPr>
        <p:spPr>
          <a:xfrm>
            <a:off x="7463966" y="6245225"/>
            <a:ext cx="312068" cy="304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lstStyle/>
          <a:p>
            <a:r>
              <a:t>New Covenant</a:t>
            </a:r>
          </a:p>
        </p:txBody>
      </p:sp>
      <p:sp>
        <p:nvSpPr>
          <p:cNvPr id="170" name="Shape 170"/>
          <p:cNvSpPr>
            <a:spLocks noGrp="1"/>
          </p:cNvSpPr>
          <p:nvPr>
            <p:ph type="body" idx="1"/>
          </p:nvPr>
        </p:nvSpPr>
        <p:spPr>
          <a:xfrm>
            <a:off x="457200" y="1378219"/>
            <a:ext cx="8229600" cy="5257801"/>
          </a:xfrm>
          <a:prstGeom prst="rect">
            <a:avLst/>
          </a:prstGeom>
        </p:spPr>
        <p:txBody>
          <a:bodyPr/>
          <a:lstStyle/>
          <a:p>
            <a:r>
              <a:t>Made with house of Israel and house of Judah</a:t>
            </a:r>
          </a:p>
          <a:p>
            <a:r>
              <a:t>He will put His Law within them</a:t>
            </a:r>
          </a:p>
          <a:p>
            <a:r>
              <a:t>He will write it on the heart</a:t>
            </a:r>
          </a:p>
          <a:p>
            <a:r>
              <a:t>They will have a new heart of flesh</a:t>
            </a:r>
          </a:p>
          <a:p>
            <a:r>
              <a:t>Hosea 2: God will re-marry Israel</a:t>
            </a:r>
          </a:p>
          <a:p>
            <a:pPr lvl="1"/>
            <a:r>
              <a:t>vs. 14 “But now I am going to woo her. I will bring her out to the desert and I will speak to her heart. vs 19: “I will betroth you to me forever.”</a:t>
            </a:r>
          </a:p>
        </p:txBody>
      </p:sp>
      <p:sp>
        <p:nvSpPr>
          <p:cNvPr id="171" name="Shape 17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369316" y="-93466"/>
            <a:ext cx="8229601" cy="1447801"/>
          </a:xfrm>
          <a:prstGeom prst="rect">
            <a:avLst/>
          </a:prstGeom>
        </p:spPr>
        <p:txBody>
          <a:bodyPr/>
          <a:lstStyle>
            <a:lvl1pPr>
              <a:defRPr sz="4000">
                <a:solidFill>
                  <a:srgbClr val="FFFFFF"/>
                </a:solidFill>
                <a:uFill>
                  <a:solidFill>
                    <a:srgbClr val="FFFFFF"/>
                  </a:solidFill>
                </a:uFill>
              </a:defRPr>
            </a:lvl1pPr>
          </a:lstStyle>
          <a:p>
            <a:r>
              <a:t>The New Covenant</a:t>
            </a:r>
          </a:p>
        </p:txBody>
      </p:sp>
      <p:pic>
        <p:nvPicPr>
          <p:cNvPr id="174" name="250px-Kingdoms_of_Israel_and_Judah_map_830.png"/>
          <p:cNvPicPr>
            <a:picLocks/>
          </p:cNvPicPr>
          <p:nvPr/>
        </p:nvPicPr>
        <p:blipFill>
          <a:blip r:embed="rId2">
            <a:extLst/>
          </a:blip>
          <a:srcRect l="12271" r="27539" b="22058"/>
          <a:stretch>
            <a:fillRect/>
          </a:stretch>
        </p:blipFill>
        <p:spPr>
          <a:xfrm>
            <a:off x="1295400" y="1219200"/>
            <a:ext cx="3505200" cy="5410200"/>
          </a:xfrm>
          <a:prstGeom prst="rect">
            <a:avLst/>
          </a:prstGeom>
          <a:ln w="12700">
            <a:miter lim="400000"/>
          </a:ln>
        </p:spPr>
      </p:pic>
      <p:sp>
        <p:nvSpPr>
          <p:cNvPr id="175" name="Shape 175"/>
          <p:cNvSpPr/>
          <p:nvPr/>
        </p:nvSpPr>
        <p:spPr>
          <a:xfrm>
            <a:off x="5101372" y="2095958"/>
            <a:ext cx="2527301" cy="2324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spcBef>
                <a:spcPts val="1600"/>
              </a:spcBef>
              <a:buClr>
                <a:srgbClr val="FFFFFF"/>
              </a:buClr>
              <a:buFont typeface="Arial"/>
              <a:defRPr sz="2800">
                <a:solidFill>
                  <a:srgbClr val="FFFFFF"/>
                </a:solidFill>
                <a:uFill>
                  <a:solidFill>
                    <a:srgbClr val="FFFFFF"/>
                  </a:solidFill>
                </a:uFill>
              </a:defRPr>
            </a:lvl1pPr>
          </a:lstStyle>
          <a:p>
            <a:r>
              <a:t>With the house of Israel/Ephraim</a:t>
            </a:r>
          </a:p>
        </p:txBody>
      </p:sp>
      <p:sp>
        <p:nvSpPr>
          <p:cNvPr id="176" name="Shape 176"/>
          <p:cNvSpPr/>
          <p:nvPr/>
        </p:nvSpPr>
        <p:spPr>
          <a:xfrm>
            <a:off x="5136422" y="4653782"/>
            <a:ext cx="2984501" cy="17145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spcBef>
                <a:spcPts val="1600"/>
              </a:spcBef>
              <a:buClr>
                <a:srgbClr val="FFFFFF"/>
              </a:buClr>
              <a:buFont typeface="Arial"/>
              <a:defRPr sz="2800">
                <a:solidFill>
                  <a:srgbClr val="FFFFFF"/>
                </a:solidFill>
                <a:uFill>
                  <a:solidFill>
                    <a:srgbClr val="FFFFFF"/>
                  </a:solidFill>
                </a:uFill>
              </a:defRPr>
            </a:lvl1pPr>
          </a:lstStyle>
          <a:p>
            <a:r>
              <a:t>With the house of Judah</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t>How did Yeshua do this?</a:t>
            </a:r>
          </a:p>
        </p:txBody>
      </p:sp>
      <p:sp>
        <p:nvSpPr>
          <p:cNvPr id="179" name="Shape 1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pic>
        <p:nvPicPr>
          <p:cNvPr id="180" name="pasted-image.tiff"/>
          <p:cNvPicPr>
            <a:picLocks noChangeAspect="1"/>
          </p:cNvPicPr>
          <p:nvPr/>
        </p:nvPicPr>
        <p:blipFill>
          <a:blip r:embed="rId2">
            <a:extLst/>
          </a:blip>
          <a:stretch>
            <a:fillRect/>
          </a:stretch>
        </p:blipFill>
        <p:spPr>
          <a:xfrm>
            <a:off x="934599" y="1678262"/>
            <a:ext cx="7274802" cy="5179659"/>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xfrm>
            <a:off x="457200" y="92073"/>
            <a:ext cx="8229600" cy="1508128"/>
          </a:xfrm>
          <a:prstGeom prst="rect">
            <a:avLst/>
          </a:prstGeom>
        </p:spPr>
        <p:txBody>
          <a:bodyPr/>
          <a:lstStyle/>
          <a:p>
            <a:r>
              <a:t>The Covenants</a:t>
            </a:r>
          </a:p>
        </p:txBody>
      </p:sp>
      <p:sp>
        <p:nvSpPr>
          <p:cNvPr id="88" name="Shape 88"/>
          <p:cNvSpPr>
            <a:spLocks noGrp="1"/>
          </p:cNvSpPr>
          <p:nvPr>
            <p:ph type="body" idx="1"/>
          </p:nvPr>
        </p:nvSpPr>
        <p:spPr>
          <a:xfrm>
            <a:off x="457200" y="1600200"/>
            <a:ext cx="8229600" cy="4215461"/>
          </a:xfrm>
          <a:prstGeom prst="rect">
            <a:avLst/>
          </a:prstGeom>
        </p:spPr>
        <p:txBody>
          <a:bodyPr>
            <a:normAutofit lnSpcReduction="10000"/>
          </a:bodyPr>
          <a:lstStyle/>
          <a:p>
            <a:pPr marL="474132" marR="34136" indent="-474132" defTabSz="768095">
              <a:spcBef>
                <a:spcPts val="500"/>
              </a:spcBef>
              <a:buAutoNum type="arabicPeriod"/>
              <a:defRPr sz="2688"/>
            </a:pPr>
            <a:r>
              <a:t>Adam - Dominion and Authority</a:t>
            </a:r>
          </a:p>
          <a:p>
            <a:pPr marL="474132" marR="34136" indent="-474132" defTabSz="768095">
              <a:spcBef>
                <a:spcPts val="500"/>
              </a:spcBef>
              <a:buAutoNum type="arabicPeriod"/>
              <a:defRPr sz="2688"/>
            </a:pPr>
            <a:r>
              <a:t>Noah - Preservation of the earth</a:t>
            </a:r>
          </a:p>
          <a:p>
            <a:pPr marL="474132" marR="34136" indent="-474132" defTabSz="768095">
              <a:spcBef>
                <a:spcPts val="500"/>
              </a:spcBef>
              <a:buAutoNum type="arabicPeriod"/>
              <a:defRPr sz="2688"/>
            </a:pPr>
            <a:r>
              <a:t>Abraham, Isaac, Jacob - Covenant of Faith, Land, and Prosperity</a:t>
            </a:r>
            <a:endParaRPr>
              <a:solidFill>
                <a:schemeClr val="accent3">
                  <a:satOff val="18648"/>
                  <a:lumOff val="5971"/>
                </a:schemeClr>
              </a:solidFill>
            </a:endParaRPr>
          </a:p>
          <a:p>
            <a:pPr marL="474132" marR="34136" indent="-474132" defTabSz="768095">
              <a:spcBef>
                <a:spcPts val="500"/>
              </a:spcBef>
              <a:buAutoNum type="arabicPeriod"/>
              <a:defRPr sz="2688"/>
            </a:pPr>
            <a:r>
              <a:t>Moses - Marriage Covenant</a:t>
            </a:r>
          </a:p>
          <a:p>
            <a:pPr marL="692505" marR="34136" lvl="1" indent="-274319" defTabSz="768095">
              <a:spcBef>
                <a:spcPts val="500"/>
              </a:spcBef>
              <a:buChar char="–"/>
              <a:defRPr sz="2688"/>
            </a:pPr>
            <a:r>
              <a:t>Part two - Constitution of the Kingdom</a:t>
            </a:r>
          </a:p>
          <a:p>
            <a:pPr marL="474132" marR="34136" indent="-474132" defTabSz="768095">
              <a:spcBef>
                <a:spcPts val="500"/>
              </a:spcBef>
              <a:buAutoNum type="arabicPeriod"/>
              <a:defRPr sz="2688"/>
            </a:pPr>
            <a:r>
              <a:t>David - Kingdom Covenant</a:t>
            </a:r>
          </a:p>
          <a:p>
            <a:pPr marL="692505" marR="34136" lvl="1" indent="-274319" defTabSz="768095">
              <a:spcBef>
                <a:spcPts val="500"/>
              </a:spcBef>
              <a:buChar char="–"/>
              <a:defRPr sz="2688"/>
            </a:pPr>
            <a:r>
              <a:t>Phinehas - Eternal Priesthood</a:t>
            </a:r>
          </a:p>
          <a:p>
            <a:pPr marL="474132" marR="34136" indent="-474132" defTabSz="768095">
              <a:spcBef>
                <a:spcPts val="500"/>
              </a:spcBef>
              <a:buAutoNum type="arabicPeriod"/>
              <a:defRPr sz="2688">
                <a:solidFill>
                  <a:srgbClr val="FFFB00"/>
                </a:solidFill>
              </a:defRPr>
            </a:pPr>
            <a:r>
              <a:t>Jesus - New/Renewed Covenant</a:t>
            </a:r>
          </a:p>
        </p:txBody>
      </p:sp>
      <p:sp>
        <p:nvSpPr>
          <p:cNvPr id="89" name="Shape 89"/>
          <p:cNvSpPr>
            <a:spLocks noGrp="1"/>
          </p:cNvSpPr>
          <p:nvPr>
            <p:ph type="sldNum" sz="quarter" idx="4294967295"/>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t>Problem - Solution</a:t>
            </a:r>
          </a:p>
        </p:txBody>
      </p:sp>
      <p:sp>
        <p:nvSpPr>
          <p:cNvPr id="183" name="Shape 183"/>
          <p:cNvSpPr>
            <a:spLocks noGrp="1"/>
          </p:cNvSpPr>
          <p:nvPr>
            <p:ph type="body" idx="1"/>
          </p:nvPr>
        </p:nvSpPr>
        <p:spPr>
          <a:xfrm>
            <a:off x="457200" y="1354852"/>
            <a:ext cx="8229600" cy="5257801"/>
          </a:xfrm>
          <a:prstGeom prst="rect">
            <a:avLst/>
          </a:prstGeom>
        </p:spPr>
        <p:txBody>
          <a:bodyPr/>
          <a:lstStyle/>
          <a:p>
            <a:pPr marL="383539" indent="-342899">
              <a:defRPr sz="2600"/>
            </a:pPr>
            <a:r>
              <a:t>Fact: Israel has been divorced and Yahweh cannot re-marry her</a:t>
            </a:r>
          </a:p>
          <a:p>
            <a:pPr marL="840739" lvl="1" indent="-342899">
              <a:spcBef>
                <a:spcPts val="700"/>
              </a:spcBef>
              <a:buChar char="•"/>
              <a:defRPr sz="2600"/>
            </a:pPr>
            <a:r>
              <a:t>Deut 24:4 “her first husband, who sent her away, may not take her again as his wife, because she is now defiled.</a:t>
            </a:r>
          </a:p>
          <a:p>
            <a:pPr marL="383539" indent="-342899">
              <a:defRPr sz="2600"/>
            </a:pPr>
            <a:r>
              <a:t>Fact: God promised through the Prophets that He would restore Ephraim and Judah</a:t>
            </a:r>
          </a:p>
          <a:p>
            <a:pPr marL="783589" lvl="1" indent="-285749">
              <a:defRPr sz="2500"/>
            </a:pPr>
            <a:r>
              <a:t>Hosea 11:8 “Ephraim, how can I give you up, or surrender you, Israel?… My heart recoils at the idea as compassion warms within me.”</a:t>
            </a:r>
          </a:p>
          <a:p>
            <a:pPr marL="383539" indent="-342899">
              <a:defRPr sz="2600"/>
            </a:pPr>
            <a:r>
              <a:t>YHVH needs a Savior, a Messiah</a:t>
            </a:r>
          </a:p>
          <a:p>
            <a:pPr marL="383539" indent="-342899">
              <a:defRPr sz="2600"/>
            </a:pPr>
            <a:r>
              <a:t>Someone to bring Israel back into Covenant</a:t>
            </a:r>
          </a:p>
        </p:txBody>
      </p:sp>
      <p:sp>
        <p:nvSpPr>
          <p:cNvPr id="184" name="Shape 1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r>
              <a:t>Messiah - Maschiach</a:t>
            </a:r>
          </a:p>
        </p:txBody>
      </p:sp>
      <p:sp>
        <p:nvSpPr>
          <p:cNvPr id="187" name="Shape 187"/>
          <p:cNvSpPr>
            <a:spLocks noGrp="1"/>
          </p:cNvSpPr>
          <p:nvPr>
            <p:ph type="body" idx="1"/>
          </p:nvPr>
        </p:nvSpPr>
        <p:spPr>
          <a:prstGeom prst="rect">
            <a:avLst/>
          </a:prstGeom>
        </p:spPr>
        <p:txBody>
          <a:bodyPr/>
          <a:lstStyle/>
          <a:p>
            <a:r>
              <a:t>Maschiach - מָשִׁ֫יחַ</a:t>
            </a:r>
          </a:p>
          <a:p>
            <a:r>
              <a:t>Anointed One - From mashach; anointed; usually a consecrated person (as a king, priest, or saint); specifically, the Messiah -- anointed, Messiah.</a:t>
            </a:r>
          </a:p>
          <a:p>
            <a:r>
              <a:t>Anoint - A primitive root; to rub with oil, i.e. To anoint; by implication, to consecrate; also to paint -- anoint, paint.</a:t>
            </a:r>
          </a:p>
        </p:txBody>
      </p:sp>
      <p:sp>
        <p:nvSpPr>
          <p:cNvPr id="188" name="Shape 18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r>
              <a:t>The Promises of a Messiah</a:t>
            </a:r>
          </a:p>
        </p:txBody>
      </p:sp>
      <p:sp>
        <p:nvSpPr>
          <p:cNvPr id="191" name="Shape 191"/>
          <p:cNvSpPr>
            <a:spLocks noGrp="1"/>
          </p:cNvSpPr>
          <p:nvPr>
            <p:ph type="body" idx="1"/>
          </p:nvPr>
        </p:nvSpPr>
        <p:spPr>
          <a:xfrm>
            <a:off x="457200" y="1331486"/>
            <a:ext cx="8229600" cy="5257801"/>
          </a:xfrm>
          <a:prstGeom prst="rect">
            <a:avLst/>
          </a:prstGeom>
        </p:spPr>
        <p:txBody>
          <a:bodyPr/>
          <a:lstStyle/>
          <a:p>
            <a:r>
              <a:t>Would come to restore the Kingdom of David</a:t>
            </a:r>
          </a:p>
          <a:p>
            <a:pPr lvl="1"/>
            <a:r>
              <a:t>Will gather all 12 tribes from Four Corners of the world with the Four Winds of Heaven</a:t>
            </a:r>
          </a:p>
          <a:p>
            <a:r>
              <a:t>Rule as the Jewish King from the line of David, ushering in a time of peace</a:t>
            </a:r>
          </a:p>
          <a:p>
            <a:r>
              <a:t>But there is a problem! Ten of the tribes are divorced from Covenant</a:t>
            </a:r>
          </a:p>
          <a:p>
            <a:r>
              <a:t>Ephraim, the Firstborn, is an adulteress, divorced, banished from the Covenant</a:t>
            </a:r>
          </a:p>
        </p:txBody>
      </p:sp>
      <p:sp>
        <p:nvSpPr>
          <p:cNvPr id="192" name="Shape 19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prstGeom prst="rect">
            <a:avLst/>
          </a:prstGeom>
        </p:spPr>
        <p:txBody>
          <a:bodyPr/>
          <a:lstStyle/>
          <a:p>
            <a:r>
              <a:t>Jesus’ First Work</a:t>
            </a:r>
          </a:p>
        </p:txBody>
      </p:sp>
      <p:sp>
        <p:nvSpPr>
          <p:cNvPr id="195" name="Shape 195"/>
          <p:cNvSpPr>
            <a:spLocks noGrp="1"/>
          </p:cNvSpPr>
          <p:nvPr>
            <p:ph type="body" idx="1"/>
          </p:nvPr>
        </p:nvSpPr>
        <p:spPr>
          <a:xfrm>
            <a:off x="457200" y="1354852"/>
            <a:ext cx="8229600" cy="5257801"/>
          </a:xfrm>
          <a:prstGeom prst="rect">
            <a:avLst/>
          </a:prstGeom>
        </p:spPr>
        <p:txBody>
          <a:bodyPr/>
          <a:lstStyle/>
          <a:p>
            <a:pPr marL="383539" indent="-342899">
              <a:defRPr sz="2600"/>
            </a:pPr>
            <a:r>
              <a:t>Problem: Israel has been divorced as an adulteress and Yahweh cannot re-marry her</a:t>
            </a:r>
          </a:p>
          <a:p>
            <a:pPr marL="840739" lvl="1" indent="-342899">
              <a:spcBef>
                <a:spcPts val="700"/>
              </a:spcBef>
              <a:buChar char="•"/>
              <a:defRPr sz="2300"/>
            </a:pPr>
            <a:r>
              <a:t>Deut 24:4 “her first husband, who sent her away, may not take her again as his wife, because she is now defiled.”</a:t>
            </a:r>
          </a:p>
          <a:p>
            <a:pPr marL="383539" indent="-342899">
              <a:defRPr sz="2600"/>
            </a:pPr>
            <a:r>
              <a:t>Solution: Jesus died to make Israel a widow so He could re-marry her again!</a:t>
            </a:r>
          </a:p>
          <a:p>
            <a:pPr marL="783589" lvl="1" indent="-285749">
              <a:defRPr sz="2300"/>
            </a:pPr>
            <a:r>
              <a:t>Romans 7:2-3 “a married woman is legally bound to her husband while he lives. But if her husband dies, she is released from the law regarding the husband…if her husband dies, she is free from that law. Then, if she gives herself to another man, she is not an adulteress.”</a:t>
            </a:r>
          </a:p>
        </p:txBody>
      </p:sp>
      <p:sp>
        <p:nvSpPr>
          <p:cNvPr id="196" name="Shape 19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
        <p:nvSpPr>
          <p:cNvPr id="199" name="Shape 199"/>
          <p:cNvSpPr>
            <a:spLocks noGrp="1"/>
          </p:cNvSpPr>
          <p:nvPr>
            <p:ph type="title"/>
          </p:nvPr>
        </p:nvSpPr>
        <p:spPr>
          <a:prstGeom prst="rect">
            <a:avLst/>
          </a:prstGeom>
        </p:spPr>
        <p:txBody>
          <a:bodyPr/>
          <a:lstStyle/>
          <a:p>
            <a:endParaRPr/>
          </a:p>
        </p:txBody>
      </p:sp>
      <p:pic>
        <p:nvPicPr>
          <p:cNvPr id="200" name="Jesus on the cross.jpg"/>
          <p:cNvPicPr>
            <a:picLocks noChangeAspect="1"/>
          </p:cNvPicPr>
          <p:nvPr/>
        </p:nvPicPr>
        <p:blipFill>
          <a:blip r:embed="rId2">
            <a:extLst/>
          </a:blip>
          <a:stretch>
            <a:fillRect/>
          </a:stretch>
        </p:blipFill>
        <p:spPr>
          <a:xfrm>
            <a:off x="132469" y="435383"/>
            <a:ext cx="6128110" cy="5987234"/>
          </a:xfrm>
          <a:prstGeom prst="rect">
            <a:avLst/>
          </a:prstGeom>
        </p:spPr>
      </p:pic>
      <p:pic>
        <p:nvPicPr>
          <p:cNvPr id="201" name="jewish bride and groom.gif"/>
          <p:cNvPicPr>
            <a:picLocks noChangeAspect="1"/>
          </p:cNvPicPr>
          <p:nvPr/>
        </p:nvPicPr>
        <p:blipFill>
          <a:blip r:embed="rId3">
            <a:extLst/>
          </a:blip>
          <a:stretch>
            <a:fillRect/>
          </a:stretch>
        </p:blipFill>
        <p:spPr>
          <a:xfrm>
            <a:off x="3638824" y="265653"/>
            <a:ext cx="5061355" cy="6326694"/>
          </a:xfrm>
          <a:prstGeom prst="rect">
            <a:avLst/>
          </a:prstGeo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r>
              <a:t>Jesus’ Second Work</a:t>
            </a:r>
          </a:p>
        </p:txBody>
      </p:sp>
      <p:sp>
        <p:nvSpPr>
          <p:cNvPr id="204" name="Shape 204"/>
          <p:cNvSpPr>
            <a:spLocks noGrp="1"/>
          </p:cNvSpPr>
          <p:nvPr>
            <p:ph type="body" idx="1"/>
          </p:nvPr>
        </p:nvSpPr>
        <p:spPr>
          <a:prstGeom prst="rect">
            <a:avLst/>
          </a:prstGeom>
        </p:spPr>
        <p:txBody>
          <a:bodyPr/>
          <a:lstStyle/>
          <a:p>
            <a:r>
              <a:t>Redemption of Firstborn Ephraim/Israel at Passover</a:t>
            </a:r>
          </a:p>
          <a:p>
            <a:r>
              <a:t>He was the Passover Lamb</a:t>
            </a:r>
          </a:p>
          <a:p>
            <a:pPr lvl="1"/>
            <a:r>
              <a:t>crucified on Passover - Nissan 14</a:t>
            </a:r>
          </a:p>
          <a:p>
            <a:pPr lvl="1"/>
            <a:r>
              <a:t>“It is finished” at 3:00pm- the same time the priests sacrificed the last lamb and declared “It is finished”</a:t>
            </a:r>
          </a:p>
          <a:p>
            <a:r>
              <a:t>He gave His own blood to re-open the door to the Covenant, thus redeeming the Firstborn from death again.</a:t>
            </a:r>
          </a:p>
        </p:txBody>
      </p:sp>
      <p:sp>
        <p:nvSpPr>
          <p:cNvPr id="205" name="Shape 2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assover1.jpg"/>
          <p:cNvPicPr>
            <a:picLocks/>
          </p:cNvPicPr>
          <p:nvPr/>
        </p:nvPicPr>
        <p:blipFill>
          <a:blip r:embed="rId2">
            <a:extLst/>
          </a:blip>
          <a:stretch>
            <a:fillRect/>
          </a:stretch>
        </p:blipFill>
        <p:spPr>
          <a:xfrm>
            <a:off x="0" y="0"/>
            <a:ext cx="9144000" cy="6896100"/>
          </a:xfrm>
          <a:prstGeom prst="rect">
            <a:avLst/>
          </a:prstGeom>
          <a:ln w="12700">
            <a:miter lim="400000"/>
          </a:ln>
        </p:spPr>
      </p:pic>
      <p:sp>
        <p:nvSpPr>
          <p:cNvPr id="208" name="Shape 208"/>
          <p:cNvSpPr/>
          <p:nvPr/>
        </p:nvSpPr>
        <p:spPr>
          <a:xfrm>
            <a:off x="304800" y="188912"/>
            <a:ext cx="2908301" cy="780158"/>
          </a:xfrm>
          <a:prstGeom prst="rect">
            <a:avLst/>
          </a:prstGeom>
          <a:ln w="12700">
            <a:miter lim="400000"/>
          </a:ln>
          <a:effectLst>
            <a:outerShdw blurRad="63500" dist="38100" dir="2700000" rotWithShape="0">
              <a:srgbClr val="929292">
                <a:alpha val="75000"/>
              </a:srgbClr>
            </a:outerShdw>
          </a:effectLst>
          <a:extLst>
            <a:ext uri="{C572A759-6A51-4108-AA02-DFA0A04FC94B}">
              <ma14:wrappingTextBoxFlag xmlns:ma14="http://schemas.microsoft.com/office/mac/drawingml/2011/main" xmlns="" val="1"/>
            </a:ext>
          </a:extLst>
        </p:spPr>
        <p:txBody>
          <a:bodyPr lIns="50800" tIns="50800" rIns="50800" bIns="50800">
            <a:spAutoFit/>
          </a:bodyPr>
          <a:lstStyle>
            <a:lvl1pPr>
              <a:buClr>
                <a:srgbClr val="7A4300"/>
              </a:buClr>
              <a:buFont typeface="Arial"/>
              <a:defRPr sz="4800">
                <a:solidFill>
                  <a:srgbClr val="7A4300"/>
                </a:solidFill>
                <a:uFill>
                  <a:solidFill>
                    <a:srgbClr val="7A4300"/>
                  </a:solidFill>
                </a:uFill>
              </a:defRPr>
            </a:lvl1pPr>
          </a:lstStyle>
          <a:p>
            <a:r>
              <a:t>Passover</a:t>
            </a:r>
          </a:p>
        </p:txBody>
      </p:sp>
      <p:sp>
        <p:nvSpPr>
          <p:cNvPr id="209" name="Shape 209"/>
          <p:cNvSpPr/>
          <p:nvPr/>
        </p:nvSpPr>
        <p:spPr>
          <a:xfrm>
            <a:off x="1646852" y="6169196"/>
            <a:ext cx="6488655" cy="619628"/>
          </a:xfrm>
          <a:prstGeom prst="rect">
            <a:avLst/>
          </a:prstGeom>
          <a:solidFill>
            <a:srgbClr val="FFFFFF"/>
          </a:solidFill>
          <a:ln w="12700">
            <a:miter lim="400000"/>
          </a:ln>
          <a:effectLst>
            <a:outerShdw blurRad="63500" dist="38100" dir="2700000" rotWithShape="0">
              <a:srgbClr val="929292">
                <a:alpha val="75000"/>
              </a:srgbClr>
            </a:outerShdw>
          </a:effectLst>
          <a:extLst>
            <a:ext uri="{C572A759-6A51-4108-AA02-DFA0A04FC94B}">
              <ma14:wrappingTextBoxFlag xmlns:ma14="http://schemas.microsoft.com/office/mac/drawingml/2011/main" xmlns="" val="1"/>
            </a:ext>
          </a:extLst>
        </p:spPr>
        <p:txBody>
          <a:bodyPr lIns="50800" tIns="50800" rIns="50800" bIns="50800">
            <a:spAutoFit/>
          </a:bodyPr>
          <a:lstStyle>
            <a:lvl1pPr algn="ctr">
              <a:buClr>
                <a:srgbClr val="7A4300"/>
              </a:buClr>
              <a:buFont typeface="Arial"/>
              <a:defRPr sz="3700">
                <a:solidFill>
                  <a:srgbClr val="7A4300"/>
                </a:solidFill>
                <a:uFill>
                  <a:solidFill>
                    <a:srgbClr val="7A4300"/>
                  </a:solidFill>
                </a:uFill>
              </a:defRPr>
            </a:lvl1pPr>
          </a:lstStyle>
          <a:p>
            <a:r>
              <a:t>Redemption of the Firstborn</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prstGeom prst="rect">
            <a:avLst/>
          </a:prstGeom>
        </p:spPr>
        <p:txBody>
          <a:bodyPr/>
          <a:lstStyle/>
          <a:p>
            <a:r>
              <a:t>10th Plague: Death of Firstborn</a:t>
            </a:r>
          </a:p>
        </p:txBody>
      </p:sp>
      <p:sp>
        <p:nvSpPr>
          <p:cNvPr id="212" name="Shape 212"/>
          <p:cNvSpPr>
            <a:spLocks noGrp="1"/>
          </p:cNvSpPr>
          <p:nvPr>
            <p:ph type="body" idx="1"/>
          </p:nvPr>
        </p:nvSpPr>
        <p:spPr>
          <a:prstGeom prst="rect">
            <a:avLst/>
          </a:prstGeom>
        </p:spPr>
        <p:txBody>
          <a:bodyPr/>
          <a:lstStyle/>
          <a:p>
            <a:pPr marL="383539" indent="-342899">
              <a:defRPr sz="2700"/>
            </a:pPr>
            <a:r>
              <a:t>Exodus 11:5 “and every </a:t>
            </a:r>
            <a:r>
              <a:rPr>
                <a:solidFill>
                  <a:srgbClr val="FFFB00"/>
                </a:solidFill>
              </a:rPr>
              <a:t>firstborn male</a:t>
            </a:r>
            <a:r>
              <a:t> in the land of Egypt will die, from the firstborn of Pharaoh who sits on his throne to the firstborn of the servant girl who is behind the millstones, as well as every firstborn of the livestock.” </a:t>
            </a:r>
          </a:p>
          <a:p>
            <a:pPr marL="383539" indent="-342899">
              <a:defRPr sz="2700"/>
            </a:pPr>
            <a:r>
              <a:t>Exodus 12:23 ”For the LORD will pass through to smite the Egyptians; and when He sees the blood on the lintel and on the two doorposts, the LORD will </a:t>
            </a:r>
            <a:r>
              <a:rPr>
                <a:solidFill>
                  <a:srgbClr val="FFFB00"/>
                </a:solidFill>
              </a:rPr>
              <a:t>pass over</a:t>
            </a:r>
            <a:r>
              <a:t> the door and will not allow the destroyer to come in to your houses to smite [you].”</a:t>
            </a:r>
          </a:p>
        </p:txBody>
      </p:sp>
      <p:sp>
        <p:nvSpPr>
          <p:cNvPr id="213" name="Shape 2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27</a:t>
            </a:fld>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p:nvPr>
        </p:nvSpPr>
        <p:spPr>
          <a:prstGeom prst="rect">
            <a:avLst/>
          </a:prstGeom>
        </p:spPr>
        <p:txBody>
          <a:bodyPr/>
          <a:lstStyle/>
          <a:p>
            <a:r>
              <a:t>The Blood of the Lamb</a:t>
            </a:r>
          </a:p>
        </p:txBody>
      </p:sp>
      <p:sp>
        <p:nvSpPr>
          <p:cNvPr id="216" name="Shape 216"/>
          <p:cNvSpPr>
            <a:spLocks noGrp="1"/>
          </p:cNvSpPr>
          <p:nvPr>
            <p:ph type="body" idx="1"/>
          </p:nvPr>
        </p:nvSpPr>
        <p:spPr>
          <a:prstGeom prst="rect">
            <a:avLst/>
          </a:prstGeom>
        </p:spPr>
        <p:txBody>
          <a:bodyPr/>
          <a:lstStyle/>
          <a:p>
            <a:r>
              <a:t>What does the blood save them from?</a:t>
            </a:r>
          </a:p>
          <a:p>
            <a:pPr lvl="1"/>
            <a:r>
              <a:t>death of the Firstborn</a:t>
            </a:r>
          </a:p>
          <a:p>
            <a:r>
              <a:t>By entering into the House, their Firstborn are preserved</a:t>
            </a:r>
          </a:p>
          <a:p>
            <a:r>
              <a:t>The Redemption of the Firstborn!</a:t>
            </a:r>
          </a:p>
          <a:p>
            <a:r>
              <a:t>This is the first step into the Covenant House</a:t>
            </a:r>
          </a:p>
        </p:txBody>
      </p:sp>
      <p:sp>
        <p:nvSpPr>
          <p:cNvPr id="217" name="Shape 21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29</a:t>
            </a:fld>
            <a:endParaRPr/>
          </a:p>
        </p:txBody>
      </p:sp>
      <p:pic>
        <p:nvPicPr>
          <p:cNvPr id="220" name="pasted-image.tiff"/>
          <p:cNvPicPr>
            <a:picLocks noChangeAspect="1"/>
          </p:cNvPicPr>
          <p:nvPr/>
        </p:nvPicPr>
        <p:blipFill>
          <a:blip r:embed="rId2">
            <a:extLst/>
          </a:blip>
          <a:srcRect b="4555"/>
          <a:stretch>
            <a:fillRect/>
          </a:stretch>
        </p:blipFill>
        <p:spPr>
          <a:xfrm>
            <a:off x="38100" y="20637"/>
            <a:ext cx="9144195" cy="6923950"/>
          </a:xfrm>
          <a:prstGeom prst="rect">
            <a:avLst/>
          </a:prstGeom>
        </p:spPr>
      </p:pic>
      <p:sp>
        <p:nvSpPr>
          <p:cNvPr id="221" name="Shape 221"/>
          <p:cNvSpPr/>
          <p:nvPr/>
        </p:nvSpPr>
        <p:spPr>
          <a:xfrm>
            <a:off x="3194099" y="988566"/>
            <a:ext cx="3416202" cy="5261868"/>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endParaRPr/>
          </a:p>
        </p:txBody>
      </p:sp>
      <p:pic>
        <p:nvPicPr>
          <p:cNvPr id="222" name="pasted-image.tiff"/>
          <p:cNvPicPr>
            <a:picLocks noChangeAspect="1"/>
          </p:cNvPicPr>
          <p:nvPr/>
        </p:nvPicPr>
        <p:blipFill>
          <a:blip r:embed="rId4">
            <a:extLst/>
          </a:blip>
          <a:stretch>
            <a:fillRect/>
          </a:stretch>
        </p:blipFill>
        <p:spPr>
          <a:xfrm>
            <a:off x="5669237" y="1613500"/>
            <a:ext cx="947146" cy="1919889"/>
          </a:xfrm>
          <a:prstGeom prst="rect">
            <a:avLst/>
          </a:prstGeom>
        </p:spPr>
      </p:pic>
      <p:sp>
        <p:nvSpPr>
          <p:cNvPr id="223" name="Shape 223"/>
          <p:cNvSpPr/>
          <p:nvPr/>
        </p:nvSpPr>
        <p:spPr>
          <a:xfrm>
            <a:off x="3842755" y="1086596"/>
            <a:ext cx="2118890" cy="4844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The Kingdom</a:t>
            </a:r>
          </a:p>
        </p:txBody>
      </p:sp>
      <p:sp>
        <p:nvSpPr>
          <p:cNvPr id="224" name="Shape 224"/>
          <p:cNvSpPr/>
          <p:nvPr/>
        </p:nvSpPr>
        <p:spPr>
          <a:xfrm>
            <a:off x="4026919" y="1939751"/>
            <a:ext cx="1384485" cy="484499"/>
          </a:xfrm>
          <a:prstGeom prst="rect">
            <a:avLst/>
          </a:prstGeom>
          <a:solidFill>
            <a:schemeClr val="accent2">
              <a:hueOff val="-2473792"/>
              <a:satOff val="-50209"/>
              <a:lumOff val="23543"/>
            </a:schemeClr>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Ephraim</a:t>
            </a:r>
          </a:p>
        </p:txBody>
      </p:sp>
      <p:sp>
        <p:nvSpPr>
          <p:cNvPr id="225" name="Shape 225"/>
          <p:cNvSpPr/>
          <p:nvPr/>
        </p:nvSpPr>
        <p:spPr>
          <a:xfrm>
            <a:off x="3247790" y="4170160"/>
            <a:ext cx="3308820" cy="1"/>
          </a:xfrm>
          <a:prstGeom prst="line">
            <a:avLst/>
          </a:prstGeom>
          <a:ln w="50800">
            <a:solidFill>
              <a:srgbClr val="000000"/>
            </a:solidFill>
          </a:ln>
        </p:spPr>
        <p:txBody>
          <a:bodyPr lIns="0" tIns="0" rIns="0" bIns="0"/>
          <a:lstStyle/>
          <a:p>
            <a:endParaRPr/>
          </a:p>
        </p:txBody>
      </p:sp>
      <p:sp>
        <p:nvSpPr>
          <p:cNvPr id="226" name="Shape 226"/>
          <p:cNvSpPr/>
          <p:nvPr/>
        </p:nvSpPr>
        <p:spPr>
          <a:xfrm>
            <a:off x="4209958" y="4660422"/>
            <a:ext cx="1054607" cy="484498"/>
          </a:xfrm>
          <a:prstGeom prst="rect">
            <a:avLst/>
          </a:prstGeom>
          <a:solidFill>
            <a:schemeClr val="accent2">
              <a:hueOff val="-2473792"/>
              <a:satOff val="-50209"/>
              <a:lumOff val="23543"/>
            </a:schemeClr>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Judah</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457200" y="-94857"/>
            <a:ext cx="8229600" cy="1508126"/>
          </a:xfrm>
          <a:prstGeom prst="rect">
            <a:avLst/>
          </a:prstGeom>
        </p:spPr>
        <p:txBody>
          <a:bodyPr/>
          <a:lstStyle/>
          <a:p>
            <a:r>
              <a:t>Progression of the Covenant</a:t>
            </a:r>
          </a:p>
        </p:txBody>
      </p:sp>
      <p:sp>
        <p:nvSpPr>
          <p:cNvPr id="92" name="Shape 92"/>
          <p:cNvSpPr>
            <a:spLocks noGrp="1"/>
          </p:cNvSpPr>
          <p:nvPr>
            <p:ph type="body" idx="1"/>
          </p:nvPr>
        </p:nvSpPr>
        <p:spPr>
          <a:xfrm>
            <a:off x="457200" y="1202971"/>
            <a:ext cx="8229600" cy="5257801"/>
          </a:xfrm>
          <a:prstGeom prst="rect">
            <a:avLst/>
          </a:prstGeom>
        </p:spPr>
        <p:txBody>
          <a:bodyPr/>
          <a:lstStyle/>
          <a:p>
            <a:pPr marL="383539" indent="-342899">
              <a:defRPr sz="2700"/>
            </a:pPr>
            <a:r>
              <a:t>Adam - Dominion/Authority to be fruitful and multiply and to manage the Earth (God’s Jewel)</a:t>
            </a:r>
          </a:p>
          <a:p>
            <a:pPr marL="383539" indent="-342899">
              <a:defRPr sz="2700"/>
            </a:pPr>
            <a:r>
              <a:t>Noah - Preserve the earth from destruction by water</a:t>
            </a:r>
          </a:p>
          <a:p>
            <a:pPr marL="383539" indent="-342899">
              <a:defRPr sz="2700"/>
            </a:pPr>
            <a:r>
              <a:t>Abraham, Isaac, Jacob - Land, Wealth, Protection</a:t>
            </a:r>
          </a:p>
          <a:p>
            <a:pPr marL="840739" lvl="1" indent="-342899">
              <a:spcBef>
                <a:spcPts val="700"/>
              </a:spcBef>
              <a:buChar char="•"/>
              <a:defRPr sz="2700"/>
            </a:pPr>
            <a:r>
              <a:t>Father of Many Nations will Laugh and Rule as a Prince with God</a:t>
            </a:r>
          </a:p>
          <a:p>
            <a:pPr marL="383539" indent="-342899">
              <a:defRPr sz="2700"/>
            </a:pPr>
            <a:r>
              <a:t>Moses - Marriage and Constitution of a Kingdom</a:t>
            </a:r>
          </a:p>
          <a:p>
            <a:pPr marL="383539" indent="-342899">
              <a:defRPr sz="2700"/>
            </a:pPr>
            <a:r>
              <a:t>David - Eternal Kingship over that Kingdom</a:t>
            </a:r>
          </a:p>
          <a:p>
            <a:pPr marL="383539" indent="-342899">
              <a:defRPr sz="2700"/>
            </a:pPr>
            <a:r>
              <a:t>Pinchas - Eternal Priesthood divided between an earthly priesthood and a heavenly one</a:t>
            </a:r>
          </a:p>
        </p:txBody>
      </p:sp>
      <p:sp>
        <p:nvSpPr>
          <p:cNvPr id="93" name="Shape 93"/>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30</a:t>
            </a:fld>
            <a:endParaRPr/>
          </a:p>
        </p:txBody>
      </p:sp>
      <p:pic>
        <p:nvPicPr>
          <p:cNvPr id="229" name="pasted-image.tiff"/>
          <p:cNvPicPr>
            <a:picLocks noChangeAspect="1"/>
          </p:cNvPicPr>
          <p:nvPr/>
        </p:nvPicPr>
        <p:blipFill>
          <a:blip r:embed="rId2">
            <a:extLst/>
          </a:blip>
          <a:srcRect b="4555"/>
          <a:stretch>
            <a:fillRect/>
          </a:stretch>
        </p:blipFill>
        <p:spPr>
          <a:xfrm>
            <a:off x="38100" y="20637"/>
            <a:ext cx="9144195" cy="6923950"/>
          </a:xfrm>
          <a:prstGeom prst="rect">
            <a:avLst/>
          </a:prstGeom>
        </p:spPr>
      </p:pic>
      <p:sp>
        <p:nvSpPr>
          <p:cNvPr id="230" name="Shape 230"/>
          <p:cNvSpPr/>
          <p:nvPr/>
        </p:nvSpPr>
        <p:spPr>
          <a:xfrm>
            <a:off x="3194099" y="988566"/>
            <a:ext cx="3416202" cy="5261868"/>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endParaRPr/>
          </a:p>
        </p:txBody>
      </p:sp>
      <p:pic>
        <p:nvPicPr>
          <p:cNvPr id="231" name="pasted-image.tiff"/>
          <p:cNvPicPr>
            <a:picLocks noChangeAspect="1"/>
          </p:cNvPicPr>
          <p:nvPr/>
        </p:nvPicPr>
        <p:blipFill>
          <a:blip r:embed="rId4">
            <a:extLst/>
          </a:blip>
          <a:stretch>
            <a:fillRect/>
          </a:stretch>
        </p:blipFill>
        <p:spPr>
          <a:xfrm>
            <a:off x="5669237" y="1613500"/>
            <a:ext cx="947146" cy="1919889"/>
          </a:xfrm>
          <a:prstGeom prst="rect">
            <a:avLst/>
          </a:prstGeom>
        </p:spPr>
      </p:pic>
      <p:sp>
        <p:nvSpPr>
          <p:cNvPr id="232" name="Shape 232"/>
          <p:cNvSpPr/>
          <p:nvPr/>
        </p:nvSpPr>
        <p:spPr>
          <a:xfrm>
            <a:off x="3842755" y="1086596"/>
            <a:ext cx="2118890" cy="4844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The Kingdom</a:t>
            </a:r>
          </a:p>
        </p:txBody>
      </p:sp>
      <p:sp>
        <p:nvSpPr>
          <p:cNvPr id="233" name="Shape 233"/>
          <p:cNvSpPr/>
          <p:nvPr/>
        </p:nvSpPr>
        <p:spPr>
          <a:xfrm>
            <a:off x="7520197" y="1959298"/>
            <a:ext cx="1384484" cy="484498"/>
          </a:xfrm>
          <a:prstGeom prst="rect">
            <a:avLst/>
          </a:prstGeom>
          <a:solidFill>
            <a:schemeClr val="accent2">
              <a:hueOff val="-2473792"/>
              <a:satOff val="-50209"/>
              <a:lumOff val="23543"/>
            </a:schemeClr>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Ephraim</a:t>
            </a:r>
          </a:p>
        </p:txBody>
      </p:sp>
      <p:sp>
        <p:nvSpPr>
          <p:cNvPr id="234" name="Shape 234"/>
          <p:cNvSpPr/>
          <p:nvPr/>
        </p:nvSpPr>
        <p:spPr>
          <a:xfrm>
            <a:off x="3247790" y="4170160"/>
            <a:ext cx="3308820" cy="1"/>
          </a:xfrm>
          <a:prstGeom prst="line">
            <a:avLst/>
          </a:prstGeom>
          <a:ln w="50800">
            <a:solidFill>
              <a:srgbClr val="000000"/>
            </a:solidFill>
          </a:ln>
        </p:spPr>
        <p:txBody>
          <a:bodyPr lIns="0" tIns="0" rIns="0" bIns="0"/>
          <a:lstStyle/>
          <a:p>
            <a:endParaRPr/>
          </a:p>
        </p:txBody>
      </p:sp>
      <p:sp>
        <p:nvSpPr>
          <p:cNvPr id="235" name="Shape 235"/>
          <p:cNvSpPr/>
          <p:nvPr/>
        </p:nvSpPr>
        <p:spPr>
          <a:xfrm>
            <a:off x="4209958" y="4660422"/>
            <a:ext cx="1054607" cy="484498"/>
          </a:xfrm>
          <a:prstGeom prst="rect">
            <a:avLst/>
          </a:prstGeom>
          <a:solidFill>
            <a:schemeClr val="accent2">
              <a:hueOff val="-2473792"/>
              <a:satOff val="-50209"/>
              <a:lumOff val="23543"/>
            </a:schemeClr>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Judah</a:t>
            </a:r>
          </a:p>
        </p:txBody>
      </p:sp>
      <p:pic>
        <p:nvPicPr>
          <p:cNvPr id="236" name="pasted-image.tiff"/>
          <p:cNvPicPr>
            <a:picLocks noChangeAspect="1"/>
          </p:cNvPicPr>
          <p:nvPr/>
        </p:nvPicPr>
        <p:blipFill>
          <a:blip r:embed="rId5">
            <a:extLst/>
          </a:blip>
          <a:stretch>
            <a:fillRect/>
          </a:stretch>
        </p:blipFill>
        <p:spPr>
          <a:xfrm>
            <a:off x="5721319" y="1649630"/>
            <a:ext cx="1664627" cy="1664627"/>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Abs val="0"/>
                                  </p:iterate>
                                  <p:childTnLst>
                                    <p:set>
                                      <p:cBhvr>
                                        <p:cTn id="6" fill="hold"/>
                                        <p:tgtEl>
                                          <p:spTgt spid="233"/>
                                        </p:tgtEl>
                                        <p:attrNameLst>
                                          <p:attrName>style.visibility</p:attrName>
                                        </p:attrNameLst>
                                      </p:cBhvr>
                                      <p:to>
                                        <p:strVal val="visible"/>
                                      </p:to>
                                    </p:set>
                                    <p:anim calcmode="lin" valueType="num">
                                      <p:cBhvr>
                                        <p:cTn id="7" dur="1000" fill="hold"/>
                                        <p:tgtEl>
                                          <p:spTgt spid="233"/>
                                        </p:tgtEl>
                                        <p:attrNameLst>
                                          <p:attrName>ppt_x</p:attrName>
                                        </p:attrNameLst>
                                      </p:cBhvr>
                                      <p:tavLst>
                                        <p:tav tm="0">
                                          <p:val>
                                            <p:strVal val="0-#ppt_w/2"/>
                                          </p:val>
                                        </p:tav>
                                        <p:tav tm="100000">
                                          <p:val>
                                            <p:strVal val="#ppt_x"/>
                                          </p:val>
                                        </p:tav>
                                      </p:tavLst>
                                    </p:anim>
                                    <p:anim calcmode="lin" valueType="num">
                                      <p:cBhvr>
                                        <p:cTn id="8" dur="1000" fill="hold"/>
                                        <p:tgtEl>
                                          <p:spTgt spid="2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236"/>
                                        </p:tgtEl>
                                        <p:attrNameLst>
                                          <p:attrName>style.visibility</p:attrName>
                                        </p:attrNameLst>
                                      </p:cBhvr>
                                      <p:to>
                                        <p:strVal val="visible"/>
                                      </p:to>
                                    </p:set>
                                    <p:anim calcmode="lin" valueType="num">
                                      <p:cBhvr>
                                        <p:cTn id="13" dur="1000" fill="hold"/>
                                        <p:tgtEl>
                                          <p:spTgt spid="236"/>
                                        </p:tgtEl>
                                        <p:attrNameLst>
                                          <p:attrName>ppt_x</p:attrName>
                                        </p:attrNameLst>
                                      </p:cBhvr>
                                      <p:tavLst>
                                        <p:tav tm="0">
                                          <p:val>
                                            <p:strVal val="#ppt_x"/>
                                          </p:val>
                                        </p:tav>
                                        <p:tav tm="100000">
                                          <p:val>
                                            <p:strVal val="#ppt_x"/>
                                          </p:val>
                                        </p:tav>
                                      </p:tavLst>
                                    </p:anim>
                                    <p:anim calcmode="lin" valueType="num">
                                      <p:cBhvr>
                                        <p:cTn id="14" dur="1000" fill="hold"/>
                                        <p:tgtEl>
                                          <p:spTgt spid="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1" animBg="1" advAuto="0"/>
      <p:bldP spid="236"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31</a:t>
            </a:fld>
            <a:endParaRPr/>
          </a:p>
        </p:txBody>
      </p:sp>
      <p:pic>
        <p:nvPicPr>
          <p:cNvPr id="239" name="pasted-image.tiff"/>
          <p:cNvPicPr>
            <a:picLocks noChangeAspect="1"/>
          </p:cNvPicPr>
          <p:nvPr/>
        </p:nvPicPr>
        <p:blipFill>
          <a:blip r:embed="rId2">
            <a:extLst/>
          </a:blip>
          <a:srcRect b="4555"/>
          <a:stretch>
            <a:fillRect/>
          </a:stretch>
        </p:blipFill>
        <p:spPr>
          <a:xfrm>
            <a:off x="38100" y="20637"/>
            <a:ext cx="9144195" cy="6923950"/>
          </a:xfrm>
          <a:prstGeom prst="rect">
            <a:avLst/>
          </a:prstGeom>
        </p:spPr>
      </p:pic>
      <p:sp>
        <p:nvSpPr>
          <p:cNvPr id="240" name="Shape 240"/>
          <p:cNvSpPr/>
          <p:nvPr/>
        </p:nvSpPr>
        <p:spPr>
          <a:xfrm>
            <a:off x="3194099" y="988566"/>
            <a:ext cx="3416202" cy="5261868"/>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endParaRPr/>
          </a:p>
        </p:txBody>
      </p:sp>
      <p:pic>
        <p:nvPicPr>
          <p:cNvPr id="241" name="pasted-image.tiff"/>
          <p:cNvPicPr>
            <a:picLocks noChangeAspect="1"/>
          </p:cNvPicPr>
          <p:nvPr/>
        </p:nvPicPr>
        <p:blipFill>
          <a:blip r:embed="rId4">
            <a:extLst/>
          </a:blip>
          <a:stretch>
            <a:fillRect/>
          </a:stretch>
        </p:blipFill>
        <p:spPr>
          <a:xfrm>
            <a:off x="5669237" y="1613500"/>
            <a:ext cx="947146" cy="1919889"/>
          </a:xfrm>
          <a:prstGeom prst="rect">
            <a:avLst/>
          </a:prstGeom>
        </p:spPr>
      </p:pic>
      <p:sp>
        <p:nvSpPr>
          <p:cNvPr id="242" name="Shape 242"/>
          <p:cNvSpPr/>
          <p:nvPr/>
        </p:nvSpPr>
        <p:spPr>
          <a:xfrm>
            <a:off x="3842755" y="1086596"/>
            <a:ext cx="2118890" cy="4844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The Kingdom</a:t>
            </a:r>
          </a:p>
        </p:txBody>
      </p:sp>
      <p:sp>
        <p:nvSpPr>
          <p:cNvPr id="243" name="Shape 243"/>
          <p:cNvSpPr/>
          <p:nvPr/>
        </p:nvSpPr>
        <p:spPr>
          <a:xfrm>
            <a:off x="4045019" y="2033217"/>
            <a:ext cx="1384484" cy="484498"/>
          </a:xfrm>
          <a:prstGeom prst="rect">
            <a:avLst/>
          </a:prstGeom>
          <a:solidFill>
            <a:schemeClr val="accent2">
              <a:hueOff val="-2473792"/>
              <a:satOff val="-50209"/>
              <a:lumOff val="23543"/>
            </a:schemeClr>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Ephraim</a:t>
            </a:r>
          </a:p>
        </p:txBody>
      </p:sp>
      <p:sp>
        <p:nvSpPr>
          <p:cNvPr id="244" name="Shape 244"/>
          <p:cNvSpPr/>
          <p:nvPr/>
        </p:nvSpPr>
        <p:spPr>
          <a:xfrm>
            <a:off x="3247790" y="4170160"/>
            <a:ext cx="3308820" cy="1"/>
          </a:xfrm>
          <a:prstGeom prst="line">
            <a:avLst/>
          </a:prstGeom>
          <a:ln w="50800">
            <a:solidFill>
              <a:srgbClr val="000000"/>
            </a:solidFill>
          </a:ln>
        </p:spPr>
        <p:txBody>
          <a:bodyPr lIns="0" tIns="0" rIns="0" bIns="0"/>
          <a:lstStyle/>
          <a:p>
            <a:endParaRPr/>
          </a:p>
        </p:txBody>
      </p:sp>
      <p:sp>
        <p:nvSpPr>
          <p:cNvPr id="245" name="Shape 245"/>
          <p:cNvSpPr/>
          <p:nvPr/>
        </p:nvSpPr>
        <p:spPr>
          <a:xfrm>
            <a:off x="4209958" y="4660422"/>
            <a:ext cx="1054607" cy="484498"/>
          </a:xfrm>
          <a:prstGeom prst="rect">
            <a:avLst/>
          </a:prstGeom>
          <a:solidFill>
            <a:schemeClr val="accent2">
              <a:hueOff val="-2473792"/>
              <a:satOff val="-50209"/>
              <a:lumOff val="23543"/>
            </a:schemeClr>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Judah</a:t>
            </a:r>
          </a:p>
        </p:txBody>
      </p:sp>
      <p:pic>
        <p:nvPicPr>
          <p:cNvPr id="246" name="pasted-image.tiff"/>
          <p:cNvPicPr>
            <a:picLocks noChangeAspect="1"/>
          </p:cNvPicPr>
          <p:nvPr/>
        </p:nvPicPr>
        <p:blipFill>
          <a:blip r:embed="rId5">
            <a:extLst/>
          </a:blip>
          <a:stretch>
            <a:fillRect/>
          </a:stretch>
        </p:blipFill>
        <p:spPr>
          <a:xfrm>
            <a:off x="5721319" y="1649631"/>
            <a:ext cx="1664627" cy="1664626"/>
          </a:xfrm>
          <a:prstGeom prst="rect">
            <a:avLst/>
          </a:prstGeom>
        </p:spPr>
      </p:pic>
      <p:pic>
        <p:nvPicPr>
          <p:cNvPr id="247" name="Jesus on the cross.jpg"/>
          <p:cNvPicPr>
            <a:picLocks noChangeAspect="1"/>
          </p:cNvPicPr>
          <p:nvPr/>
        </p:nvPicPr>
        <p:blipFill>
          <a:blip r:embed="rId6">
            <a:extLst/>
          </a:blip>
          <a:stretch>
            <a:fillRect/>
          </a:stretch>
        </p:blipFill>
        <p:spPr>
          <a:xfrm>
            <a:off x="5672005" y="1598375"/>
            <a:ext cx="1996026" cy="1950140"/>
          </a:xfrm>
          <a:prstGeom prst="rect">
            <a:avLst/>
          </a:prstGeom>
        </p:spPr>
      </p:pic>
      <p:sp>
        <p:nvSpPr>
          <p:cNvPr id="248" name="Shape 248"/>
          <p:cNvSpPr/>
          <p:nvPr/>
        </p:nvSpPr>
        <p:spPr>
          <a:xfrm>
            <a:off x="7677761" y="2033217"/>
            <a:ext cx="1384485" cy="484498"/>
          </a:xfrm>
          <a:prstGeom prst="rect">
            <a:avLst/>
          </a:prstGeom>
          <a:solidFill>
            <a:schemeClr val="accent2">
              <a:hueOff val="-2473792"/>
              <a:satOff val="-50209"/>
              <a:lumOff val="23543"/>
            </a:schemeClr>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Ephraim</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7"/>
                                        </p:tgtEl>
                                        <p:attrNameLst>
                                          <p:attrName>style.visibility</p:attrName>
                                        </p:attrNameLst>
                                      </p:cBhvr>
                                      <p:to>
                                        <p:strVal val="visible"/>
                                      </p:to>
                                    </p:set>
                                    <p:animEffect transition="in" filter="fade">
                                      <p:cBhvr>
                                        <p:cTn id="7" dur="175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iterate>
                                    <p:tmAbs val="0"/>
                                  </p:iterate>
                                  <p:childTnLst>
                                    <p:set>
                                      <p:cBhvr>
                                        <p:cTn id="11" fill="hold">
                                          <p:stCondLst>
                                            <p:cond delay="0"/>
                                          </p:stCondLst>
                                        </p:cTn>
                                        <p:tgtEl>
                                          <p:spTgt spid="248"/>
                                        </p:tgtEl>
                                        <p:attrNameLst>
                                          <p:attrName>style.visibility</p:attrName>
                                        </p:attrNameLst>
                                      </p:cBhvr>
                                      <p:to>
                                        <p:strVal val="hidden"/>
                                      </p:to>
                                    </p:set>
                                  </p:childTnLst>
                                </p:cTn>
                              </p:par>
                            </p:childTnLst>
                          </p:cTn>
                        </p:par>
                        <p:par>
                          <p:cTn id="12" fill="hold">
                            <p:stCondLst>
                              <p:cond delay="0"/>
                            </p:stCondLst>
                            <p:childTnLst>
                              <p:par>
                                <p:cTn id="13" presetID="2" presetClass="entr" presetSubtype="2" fill="hold" grpId="3" nodeType="afterEffect">
                                  <p:stCondLst>
                                    <p:cond delay="0"/>
                                  </p:stCondLst>
                                  <p:iterate>
                                    <p:tmAbs val="0"/>
                                  </p:iterate>
                                  <p:childTnLst>
                                    <p:set>
                                      <p:cBhvr>
                                        <p:cTn id="14" fill="hold"/>
                                        <p:tgtEl>
                                          <p:spTgt spid="243"/>
                                        </p:tgtEl>
                                        <p:attrNameLst>
                                          <p:attrName>style.visibility</p:attrName>
                                        </p:attrNameLst>
                                      </p:cBhvr>
                                      <p:to>
                                        <p:strVal val="visible"/>
                                      </p:to>
                                    </p:set>
                                    <p:anim calcmode="lin" valueType="num">
                                      <p:cBhvr>
                                        <p:cTn id="15" dur="1000" fill="hold"/>
                                        <p:tgtEl>
                                          <p:spTgt spid="243"/>
                                        </p:tgtEl>
                                        <p:attrNameLst>
                                          <p:attrName>ppt_x</p:attrName>
                                        </p:attrNameLst>
                                      </p:cBhvr>
                                      <p:tavLst>
                                        <p:tav tm="0">
                                          <p:val>
                                            <p:strVal val="1+#ppt_w/2"/>
                                          </p:val>
                                        </p:tav>
                                        <p:tav tm="100000">
                                          <p:val>
                                            <p:strVal val="#ppt_x"/>
                                          </p:val>
                                        </p:tav>
                                      </p:tavLst>
                                    </p:anim>
                                    <p:anim calcmode="lin" valueType="num">
                                      <p:cBhvr>
                                        <p:cTn id="16" dur="1000" fill="hold"/>
                                        <p:tgtEl>
                                          <p:spTgt spid="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3" animBg="1" advAuto="0"/>
      <p:bldP spid="247" grpId="1" animBg="1" advAuto="0"/>
      <p:bldP spid="248" grpId="2"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prstGeom prst="rect">
            <a:avLst/>
          </a:prstGeom>
        </p:spPr>
        <p:txBody>
          <a:bodyPr/>
          <a:lstStyle/>
          <a:p>
            <a:r>
              <a:t>The “Lamb”</a:t>
            </a:r>
          </a:p>
        </p:txBody>
      </p:sp>
      <p:sp>
        <p:nvSpPr>
          <p:cNvPr id="251" name="Shape 251"/>
          <p:cNvSpPr>
            <a:spLocks noGrp="1"/>
          </p:cNvSpPr>
          <p:nvPr>
            <p:ph type="body" idx="1"/>
          </p:nvPr>
        </p:nvSpPr>
        <p:spPr>
          <a:prstGeom prst="rect">
            <a:avLst/>
          </a:prstGeom>
        </p:spPr>
        <p:txBody>
          <a:bodyPr/>
          <a:lstStyle/>
          <a:p>
            <a:r>
              <a:t>Exodus 12:1-3 Now the LORD said to Moses and Aaron in the land of Egypt, "This month shall be the beginning of months for you; it is to be the first month of the year to you. "Speak to all the congregation of Israel, saying, 'On the tenth of this month they are each one to take a </a:t>
            </a:r>
            <a:r>
              <a:rPr>
                <a:solidFill>
                  <a:srgbClr val="FFFB00"/>
                </a:solidFill>
              </a:rPr>
              <a:t>lamb</a:t>
            </a:r>
            <a:r>
              <a:t> for themselves, according to their fathers' households, a </a:t>
            </a:r>
            <a:r>
              <a:rPr>
                <a:solidFill>
                  <a:srgbClr val="FFFB00"/>
                </a:solidFill>
              </a:rPr>
              <a:t>lamb</a:t>
            </a:r>
            <a:r>
              <a:t> for each household.</a:t>
            </a:r>
          </a:p>
        </p:txBody>
      </p:sp>
      <p:sp>
        <p:nvSpPr>
          <p:cNvPr id="252" name="Shape 25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32</a:t>
            </a:fld>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prstGeom prst="rect">
            <a:avLst/>
          </a:prstGeom>
        </p:spPr>
        <p:txBody>
          <a:bodyPr/>
          <a:lstStyle/>
          <a:p>
            <a:r>
              <a:t>Lamb</a:t>
            </a:r>
          </a:p>
        </p:txBody>
      </p:sp>
      <p:sp>
        <p:nvSpPr>
          <p:cNvPr id="255" name="Shape 255"/>
          <p:cNvSpPr>
            <a:spLocks noGrp="1"/>
          </p:cNvSpPr>
          <p:nvPr>
            <p:ph type="body" idx="1"/>
          </p:nvPr>
        </p:nvSpPr>
        <p:spPr>
          <a:xfrm>
            <a:off x="831062" y="1401585"/>
            <a:ext cx="7890195" cy="5257801"/>
          </a:xfrm>
          <a:prstGeom prst="rect">
            <a:avLst/>
          </a:prstGeom>
        </p:spPr>
        <p:txBody>
          <a:bodyPr/>
          <a:lstStyle/>
          <a:p>
            <a:r>
              <a:t>Hebrew: “seh” one of a flock, a sheep or a goat</a:t>
            </a:r>
          </a:p>
          <a:p>
            <a:pPr lvl="1"/>
            <a:r>
              <a:t>plural: “son”</a:t>
            </a:r>
          </a:p>
          <a:p>
            <a:pPr lvl="1"/>
            <a:r>
              <a:t>“Behold the “son” of God who takes away the sins of the world.”</a:t>
            </a:r>
          </a:p>
          <a:p>
            <a:r>
              <a:t>As the “lamb” he re-opened the Passover Door</a:t>
            </a:r>
          </a:p>
          <a:p>
            <a:r>
              <a:t>As the “goat” he was the Yom Kippur sacrifice for sin</a:t>
            </a:r>
          </a:p>
        </p:txBody>
      </p:sp>
      <p:sp>
        <p:nvSpPr>
          <p:cNvPr id="256" name="Shape 25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33</a:t>
            </a:fld>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34</a:t>
            </a:fld>
            <a:endParaRPr/>
          </a:p>
        </p:txBody>
      </p:sp>
      <p:pic>
        <p:nvPicPr>
          <p:cNvPr id="259" name="Passover Week.jpg"/>
          <p:cNvPicPr>
            <a:picLocks noChangeAspect="1"/>
          </p:cNvPicPr>
          <p:nvPr/>
        </p:nvPicPr>
        <p:blipFill>
          <a:blip r:embed="rId2">
            <a:extLst/>
          </a:blip>
          <a:stretch>
            <a:fillRect/>
          </a:stretch>
        </p:blipFill>
        <p:spPr>
          <a:xfrm>
            <a:off x="6341" y="0"/>
            <a:ext cx="9131318" cy="6858001"/>
          </a:xfrm>
          <a:prstGeom prst="rect">
            <a:avLst/>
          </a:prstGeom>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457200" y="-71490"/>
            <a:ext cx="8229600" cy="1508126"/>
          </a:xfrm>
          <a:prstGeom prst="rect">
            <a:avLst/>
          </a:prstGeom>
        </p:spPr>
        <p:txBody>
          <a:bodyPr/>
          <a:lstStyle/>
          <a:p>
            <a:r>
              <a:t>Jesus arose on Firstfruits</a:t>
            </a:r>
          </a:p>
        </p:txBody>
      </p:sp>
      <p:sp>
        <p:nvSpPr>
          <p:cNvPr id="262" name="Shape 26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35</a:t>
            </a:fld>
            <a:endParaRPr/>
          </a:p>
        </p:txBody>
      </p:sp>
      <p:pic>
        <p:nvPicPr>
          <p:cNvPr id="263" name="Barley.jpg"/>
          <p:cNvPicPr>
            <a:picLocks/>
          </p:cNvPicPr>
          <p:nvPr/>
        </p:nvPicPr>
        <p:blipFill>
          <a:blip r:embed="rId2">
            <a:extLst/>
          </a:blip>
          <a:stretch>
            <a:fillRect/>
          </a:stretch>
        </p:blipFill>
        <p:spPr>
          <a:xfrm>
            <a:off x="317500" y="1435100"/>
            <a:ext cx="4038600" cy="4572000"/>
          </a:xfrm>
          <a:prstGeom prst="rect">
            <a:avLst/>
          </a:prstGeom>
          <a:ln w="12700">
            <a:miter lim="400000"/>
          </a:ln>
        </p:spPr>
      </p:pic>
      <p:pic>
        <p:nvPicPr>
          <p:cNvPr id="264" name="images-of-jesus-christ-103.jpg"/>
          <p:cNvPicPr>
            <a:picLocks/>
          </p:cNvPicPr>
          <p:nvPr/>
        </p:nvPicPr>
        <p:blipFill>
          <a:blip r:embed="rId3">
            <a:extLst/>
          </a:blip>
          <a:stretch>
            <a:fillRect/>
          </a:stretch>
        </p:blipFill>
        <p:spPr>
          <a:xfrm>
            <a:off x="4792341" y="1174939"/>
            <a:ext cx="4165601" cy="579120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p:nvPr>
        </p:nvSpPr>
        <p:spPr>
          <a:prstGeom prst="rect">
            <a:avLst/>
          </a:prstGeom>
        </p:spPr>
        <p:txBody>
          <a:bodyPr/>
          <a:lstStyle/>
          <a:p>
            <a:r>
              <a:t>First fruits the day after the Sabbath of Passover</a:t>
            </a:r>
          </a:p>
        </p:txBody>
      </p:sp>
      <p:sp>
        <p:nvSpPr>
          <p:cNvPr id="267" name="Shape 267"/>
          <p:cNvSpPr>
            <a:spLocks noGrp="1"/>
          </p:cNvSpPr>
          <p:nvPr>
            <p:ph type="body" idx="1"/>
          </p:nvPr>
        </p:nvSpPr>
        <p:spPr>
          <a:xfrm>
            <a:off x="457200" y="1833864"/>
            <a:ext cx="8229601" cy="5257801"/>
          </a:xfrm>
          <a:prstGeom prst="rect">
            <a:avLst/>
          </a:prstGeom>
        </p:spPr>
        <p:txBody>
          <a:bodyPr/>
          <a:lstStyle/>
          <a:p>
            <a:pPr marL="383539" indent="-342899">
              <a:defRPr sz="2600"/>
            </a:pPr>
            <a:r>
              <a:t>Leviticus 23: 15 “You shall count seven full weeks from the day after the Sabbath, from the day that you brought the sheaf of the wave offering. 16 You shall count fifty days to the day after the seventh Sabbath. Then you shall present a grain offering of new grain to the Lord.</a:t>
            </a:r>
          </a:p>
          <a:p>
            <a:pPr marL="383539" indent="-342899">
              <a:defRPr sz="2600"/>
            </a:pPr>
            <a:r>
              <a:t>Hebrew: “and you shall count for yourselves from the day after the Sabbath, from the day that you brought the sheaf (omer) of the wave offering seven Sabbaths complete there shall be.”</a:t>
            </a:r>
          </a:p>
        </p:txBody>
      </p:sp>
      <p:sp>
        <p:nvSpPr>
          <p:cNvPr id="268" name="Shape 26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36</a:t>
            </a:fld>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p:cNvSpPr>
          <p:nvPr>
            <p:ph type="body" idx="1"/>
          </p:nvPr>
        </p:nvSpPr>
        <p:spPr>
          <a:prstGeom prst="rect">
            <a:avLst/>
          </a:prstGeom>
        </p:spPr>
        <p:txBody>
          <a:bodyPr/>
          <a:lstStyle/>
          <a:p>
            <a:endParaRPr/>
          </a:p>
        </p:txBody>
      </p:sp>
      <p:sp>
        <p:nvSpPr>
          <p:cNvPr id="271" name="Shape 27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37</a:t>
            </a:fld>
            <a:endParaRPr/>
          </a:p>
        </p:txBody>
      </p:sp>
      <p:pic>
        <p:nvPicPr>
          <p:cNvPr id="272" name="Screen Shot 2016-03-07 at 2.27.04 PM.png"/>
          <p:cNvPicPr>
            <a:picLocks noChangeAspect="1"/>
          </p:cNvPicPr>
          <p:nvPr/>
        </p:nvPicPr>
        <p:blipFill>
          <a:blip r:embed="rId2">
            <a:extLst/>
          </a:blip>
          <a:srcRect l="5184" r="11739"/>
          <a:stretch>
            <a:fillRect/>
          </a:stretch>
        </p:blipFill>
        <p:spPr>
          <a:xfrm>
            <a:off x="0" y="1793814"/>
            <a:ext cx="9144041" cy="5058542"/>
          </a:xfrm>
          <a:prstGeom prst="rect">
            <a:avLst/>
          </a:prstGeom>
        </p:spPr>
      </p:pic>
      <p:sp>
        <p:nvSpPr>
          <p:cNvPr id="273" name="Shape 273"/>
          <p:cNvSpPr>
            <a:spLocks noGrp="1"/>
          </p:cNvSpPr>
          <p:nvPr>
            <p:ph type="title"/>
          </p:nvPr>
        </p:nvSpPr>
        <p:spPr>
          <a:xfrm>
            <a:off x="1742352" y="185540"/>
            <a:ext cx="6169387" cy="1508126"/>
          </a:xfrm>
          <a:prstGeom prst="rect">
            <a:avLst/>
          </a:prstGeom>
        </p:spPr>
        <p:txBody>
          <a:bodyPr/>
          <a:lstStyle/>
          <a:p>
            <a:pPr>
              <a:defRPr sz="3600">
                <a:solidFill>
                  <a:srgbClr val="FFFFFF"/>
                </a:solidFill>
                <a:uFill>
                  <a:solidFill>
                    <a:srgbClr val="FFFFFF"/>
                  </a:solidFill>
                </a:uFill>
              </a:defRPr>
            </a:pPr>
            <a:r>
              <a:t>Eis mian sabbaton: </a:t>
            </a:r>
          </a:p>
          <a:p>
            <a:pPr>
              <a:defRPr sz="3600">
                <a:solidFill>
                  <a:srgbClr val="FFFFFF"/>
                </a:solidFill>
                <a:uFill>
                  <a:solidFill>
                    <a:srgbClr val="FFFFFF"/>
                  </a:solidFill>
                </a:uFill>
              </a:defRPr>
            </a:pPr>
            <a:r>
              <a:t>“on the first of the Sabbaths”</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75" name="image.png"/>
          <p:cNvPicPr>
            <a:picLocks noChangeAspect="1"/>
          </p:cNvPicPr>
          <p:nvPr/>
        </p:nvPicPr>
        <p:blipFill>
          <a:blip r:embed="rId2">
            <a:extLst/>
          </a:blip>
          <a:srcRect l="7142" t="23760" r="50005" b="35951"/>
          <a:stretch>
            <a:fillRect/>
          </a:stretch>
        </p:blipFill>
        <p:spPr>
          <a:xfrm>
            <a:off x="1568627" y="1470345"/>
            <a:ext cx="7019740" cy="4903042"/>
          </a:xfrm>
          <a:prstGeom prst="rect">
            <a:avLst/>
          </a:prstGeom>
          <a:ln w="12700">
            <a:miter lim="400000"/>
          </a:ln>
        </p:spPr>
      </p:pic>
      <p:pic>
        <p:nvPicPr>
          <p:cNvPr id="276" name="pasted-image.tif"/>
          <p:cNvPicPr>
            <a:picLocks noChangeAspect="1"/>
          </p:cNvPicPr>
          <p:nvPr/>
        </p:nvPicPr>
        <p:blipFill>
          <a:blip r:embed="rId3">
            <a:extLst/>
          </a:blip>
          <a:stretch>
            <a:fillRect/>
          </a:stretch>
        </p:blipFill>
        <p:spPr>
          <a:xfrm>
            <a:off x="4990491" y="414814"/>
            <a:ext cx="3199031" cy="2753828"/>
          </a:xfrm>
          <a:prstGeom prst="rect">
            <a:avLst/>
          </a:prstGeom>
        </p:spPr>
      </p:pic>
      <p:pic>
        <p:nvPicPr>
          <p:cNvPr id="277" name="images-of-jesus-christ-103.jpg"/>
          <p:cNvPicPr>
            <a:picLocks/>
          </p:cNvPicPr>
          <p:nvPr/>
        </p:nvPicPr>
        <p:blipFill>
          <a:blip r:embed="rId4">
            <a:extLst/>
          </a:blip>
          <a:stretch>
            <a:fillRect/>
          </a:stretch>
        </p:blipFill>
        <p:spPr>
          <a:xfrm>
            <a:off x="3494896" y="3581283"/>
            <a:ext cx="2019137" cy="2902741"/>
          </a:xfrm>
          <a:prstGeom prst="rect">
            <a:avLst/>
          </a:prstGeom>
          <a:ln w="12700">
            <a:miter lim="400000"/>
          </a:ln>
        </p:spPr>
      </p:pic>
      <p:pic>
        <p:nvPicPr>
          <p:cNvPr id="278" name="Jesus on the cross.jpg"/>
          <p:cNvPicPr>
            <a:picLocks noChangeAspect="1"/>
          </p:cNvPicPr>
          <p:nvPr/>
        </p:nvPicPr>
        <p:blipFill>
          <a:blip r:embed="rId5">
            <a:extLst/>
          </a:blip>
          <a:stretch>
            <a:fillRect/>
          </a:stretch>
        </p:blipFill>
        <p:spPr>
          <a:xfrm>
            <a:off x="1302421" y="0"/>
            <a:ext cx="2971041" cy="2902741"/>
          </a:xfrm>
          <a:prstGeom prst="rect">
            <a:avLst/>
          </a:prstGeom>
        </p:spPr>
      </p:pic>
      <p:pic>
        <p:nvPicPr>
          <p:cNvPr id="279" name="pasted-image.tiff"/>
          <p:cNvPicPr>
            <a:picLocks noChangeAspect="1"/>
          </p:cNvPicPr>
          <p:nvPr/>
        </p:nvPicPr>
        <p:blipFill>
          <a:blip r:embed="rId6">
            <a:extLst/>
          </a:blip>
          <a:stretch>
            <a:fillRect/>
          </a:stretch>
        </p:blipFill>
        <p:spPr>
          <a:xfrm>
            <a:off x="6065652" y="58401"/>
            <a:ext cx="1235640" cy="1235640"/>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22252" r="16798"/>
          <a:stretch/>
        </p:blipFill>
        <p:spPr>
          <a:xfrm>
            <a:off x="97655" y="3393504"/>
            <a:ext cx="1622738" cy="1764239"/>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2" nodeType="clickEffect">
                                  <p:stCondLst>
                                    <p:cond delay="0"/>
                                  </p:stCondLst>
                                  <p:iterate>
                                    <p:tmAbs val="0"/>
                                  </p:iterate>
                                  <p:childTnLst>
                                    <p:set>
                                      <p:cBhvr>
                                        <p:cTn id="14" fill="hold"/>
                                        <p:tgtEl>
                                          <p:spTgt spid="277"/>
                                        </p:tgtEl>
                                        <p:attrNameLst>
                                          <p:attrName>style.visibility</p:attrName>
                                        </p:attrNameLst>
                                      </p:cBhvr>
                                      <p:to>
                                        <p:strVal val="visible"/>
                                      </p:to>
                                    </p:set>
                                    <p:anim calcmode="lin" valueType="num">
                                      <p:cBhvr>
                                        <p:cTn id="15" dur="1000" fill="hold"/>
                                        <p:tgtEl>
                                          <p:spTgt spid="277"/>
                                        </p:tgtEl>
                                        <p:attrNameLst>
                                          <p:attrName>ppt_x</p:attrName>
                                        </p:attrNameLst>
                                      </p:cBhvr>
                                      <p:tavLst>
                                        <p:tav tm="0">
                                          <p:val>
                                            <p:strVal val="#ppt_x"/>
                                          </p:val>
                                        </p:tav>
                                        <p:tav tm="100000">
                                          <p:val>
                                            <p:strVal val="#ppt_x"/>
                                          </p:val>
                                        </p:tav>
                                      </p:tavLst>
                                    </p:anim>
                                    <p:anim calcmode="lin" valueType="num">
                                      <p:cBhvr>
                                        <p:cTn id="16" dur="1000" fill="hold"/>
                                        <p:tgtEl>
                                          <p:spTgt spid="27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3" nodeType="clickEffect">
                                  <p:stCondLst>
                                    <p:cond delay="0"/>
                                  </p:stCondLst>
                                  <p:iterate>
                                    <p:tmAbs val="0"/>
                                  </p:iterate>
                                  <p:childTnLst>
                                    <p:set>
                                      <p:cBhvr>
                                        <p:cTn id="20" fill="hold"/>
                                        <p:tgtEl>
                                          <p:spTgt spid="276"/>
                                        </p:tgtEl>
                                        <p:attrNameLst>
                                          <p:attrName>style.visibility</p:attrName>
                                        </p:attrNameLst>
                                      </p:cBhvr>
                                      <p:to>
                                        <p:strVal val="visible"/>
                                      </p:to>
                                    </p:set>
                                    <p:animEffect transition="in" filter="wipe(left)">
                                      <p:cBhvr>
                                        <p:cTn id="21" dur="2500"/>
                                        <p:tgtEl>
                                          <p:spTgt spid="27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4" nodeType="clickEffect">
                                  <p:stCondLst>
                                    <p:cond delay="0"/>
                                  </p:stCondLst>
                                  <p:iterate>
                                    <p:tmAbs val="0"/>
                                  </p:iterate>
                                  <p:childTnLst>
                                    <p:set>
                                      <p:cBhvr>
                                        <p:cTn id="25" fill="hold"/>
                                        <p:tgtEl>
                                          <p:spTgt spid="279"/>
                                        </p:tgtEl>
                                        <p:attrNameLst>
                                          <p:attrName>style.visibility</p:attrName>
                                        </p:attrNameLst>
                                      </p:cBhvr>
                                      <p:to>
                                        <p:strVal val="visible"/>
                                      </p:to>
                                    </p:set>
                                    <p:animEffect transition="in" filter="wipe(down)">
                                      <p:cBhvr>
                                        <p:cTn id="26" dur="2500"/>
                                        <p:tgtEl>
                                          <p:spTgt spid="279"/>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remove" nodeType="clickEffect">
                                  <p:stCondLst>
                                    <p:cond delay="0"/>
                                  </p:stCondLst>
                                  <p:childTnLst>
                                    <p:animClr clrSpc="rgb" dir="cw">
                                      <p:cBhvr override="childStyle">
                                        <p:cTn id="30" dur="250" autoRev="1" fill="remove"/>
                                        <p:tgtEl>
                                          <p:spTgt spid="279"/>
                                        </p:tgtEl>
                                        <p:attrNameLst>
                                          <p:attrName>style.color</p:attrName>
                                        </p:attrNameLst>
                                      </p:cBhvr>
                                      <p:to>
                                        <a:schemeClr val="bg1"/>
                                      </p:to>
                                    </p:animClr>
                                    <p:animClr clrSpc="rgb" dir="cw">
                                      <p:cBhvr>
                                        <p:cTn id="31" dur="250" autoRev="1" fill="remove"/>
                                        <p:tgtEl>
                                          <p:spTgt spid="279"/>
                                        </p:tgtEl>
                                        <p:attrNameLst>
                                          <p:attrName>fillcolor</p:attrName>
                                        </p:attrNameLst>
                                      </p:cBhvr>
                                      <p:to>
                                        <a:schemeClr val="bg1"/>
                                      </p:to>
                                    </p:animClr>
                                    <p:set>
                                      <p:cBhvr>
                                        <p:cTn id="32" dur="250" autoRev="1" fill="remove"/>
                                        <p:tgtEl>
                                          <p:spTgt spid="279"/>
                                        </p:tgtEl>
                                        <p:attrNameLst>
                                          <p:attrName>fill.type</p:attrName>
                                        </p:attrNameLst>
                                      </p:cBhvr>
                                      <p:to>
                                        <p:strVal val="solid"/>
                                      </p:to>
                                    </p:set>
                                    <p:set>
                                      <p:cBhvr>
                                        <p:cTn id="33" dur="250" autoRev="1" fill="remove"/>
                                        <p:tgtEl>
                                          <p:spTgt spid="2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3" animBg="1" advAuto="0"/>
      <p:bldP spid="277" grpId="2" animBg="1" advAuto="0"/>
      <p:bldP spid="278" grpId="1" animBg="1" advAuto="0"/>
      <p:bldP spid="279"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age10.jpg"/>
          <p:cNvPicPr>
            <a:picLocks noChangeAspect="1"/>
          </p:cNvPicPr>
          <p:nvPr/>
        </p:nvPicPr>
        <p:blipFill>
          <a:blip r:embed="rId2">
            <a:extLst/>
          </a:blip>
          <a:stretch>
            <a:fillRect/>
          </a:stretch>
        </p:blipFill>
        <p:spPr>
          <a:xfrm>
            <a:off x="-79076" y="-127726"/>
            <a:ext cx="9223076" cy="6985727"/>
          </a:xfrm>
          <a:prstGeom prst="rect">
            <a:avLst/>
          </a:prstGeom>
          <a:ln w="12700">
            <a:miter lim="400000"/>
          </a:ln>
        </p:spPr>
      </p:pic>
      <p:sp>
        <p:nvSpPr>
          <p:cNvPr id="96" name="Shape 96"/>
          <p:cNvSpPr/>
          <p:nvPr/>
        </p:nvSpPr>
        <p:spPr>
          <a:xfrm>
            <a:off x="7480661" y="3953690"/>
            <a:ext cx="1" cy="609601"/>
          </a:xfrm>
          <a:prstGeom prst="line">
            <a:avLst/>
          </a:prstGeom>
          <a:ln w="57150">
            <a:solidFill>
              <a:srgbClr val="000000"/>
            </a:solidFill>
            <a:tailEnd type="triangle"/>
          </a:ln>
        </p:spPr>
        <p:txBody>
          <a:bodyPr lIns="45718" tIns="45718" rIns="45718" bIns="45718"/>
          <a:lstStyle/>
          <a:p>
            <a:pPr marL="0" marR="40639" indent="40639"/>
            <a:endParaRPr/>
          </a:p>
        </p:txBody>
      </p:sp>
      <p:sp>
        <p:nvSpPr>
          <p:cNvPr id="97" name="Shape 97"/>
          <p:cNvSpPr/>
          <p:nvPr/>
        </p:nvSpPr>
        <p:spPr>
          <a:xfrm>
            <a:off x="2037805" y="3374521"/>
            <a:ext cx="1419499"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0" marR="40639" indent="40639">
              <a:defRPr b="1">
                <a:solidFill>
                  <a:srgbClr val="FF0000"/>
                </a:solidFill>
              </a:defRPr>
            </a:lvl1pPr>
          </a:lstStyle>
          <a:p>
            <a:r>
              <a:t>Priesthood</a:t>
            </a:r>
          </a:p>
        </p:txBody>
      </p:sp>
      <p:sp>
        <p:nvSpPr>
          <p:cNvPr id="98" name="Shape 98"/>
          <p:cNvSpPr/>
          <p:nvPr/>
        </p:nvSpPr>
        <p:spPr>
          <a:xfrm>
            <a:off x="3822713" y="4193084"/>
            <a:ext cx="1419499" cy="3608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0" marR="40639" indent="40639">
              <a:defRPr b="1">
                <a:solidFill>
                  <a:srgbClr val="FF0000"/>
                </a:solidFill>
              </a:defRPr>
            </a:lvl1pPr>
          </a:lstStyle>
          <a:p>
            <a:r>
              <a:t>Kingship</a:t>
            </a:r>
          </a:p>
        </p:txBody>
      </p:sp>
      <p:sp>
        <p:nvSpPr>
          <p:cNvPr id="99" name="Shape 99"/>
          <p:cNvSpPr/>
          <p:nvPr/>
        </p:nvSpPr>
        <p:spPr>
          <a:xfrm>
            <a:off x="5768352" y="4078079"/>
            <a:ext cx="1985903" cy="3608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0" marR="40639" indent="40639" algn="ctr">
              <a:defRPr b="1">
                <a:solidFill>
                  <a:srgbClr val="FF0000"/>
                </a:solidFill>
              </a:defRPr>
            </a:lvl1pPr>
          </a:lstStyle>
          <a:p>
            <a:r>
              <a:t>Firstborn</a:t>
            </a:r>
          </a:p>
        </p:txBody>
      </p:sp>
      <p:sp>
        <p:nvSpPr>
          <p:cNvPr id="100" name="Shape 100"/>
          <p:cNvSpPr/>
          <p:nvPr/>
        </p:nvSpPr>
        <p:spPr>
          <a:xfrm>
            <a:off x="6518364" y="4550499"/>
            <a:ext cx="1419499" cy="6275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0" marR="40639" indent="40639" algn="ctr">
              <a:defRPr b="1"/>
            </a:lvl1pPr>
          </a:lstStyle>
          <a:p>
            <a:r>
              <a:t>House of Ephraim</a:t>
            </a:r>
          </a:p>
        </p:txBody>
      </p:sp>
      <p:sp>
        <p:nvSpPr>
          <p:cNvPr id="101" name="Shape 101"/>
          <p:cNvSpPr/>
          <p:nvPr/>
        </p:nvSpPr>
        <p:spPr>
          <a:xfrm>
            <a:off x="2860415" y="147995"/>
            <a:ext cx="3344093" cy="3608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0" marR="40639" indent="40639" algn="ctr">
              <a:defRPr b="1">
                <a:solidFill>
                  <a:srgbClr val="FF0000"/>
                </a:solidFill>
              </a:defRPr>
            </a:lvl1pPr>
          </a:lstStyle>
          <a:p>
            <a:r>
              <a:t>Melchizedek Priesthood</a:t>
            </a:r>
          </a:p>
        </p:txBody>
      </p:sp>
      <p:pic>
        <p:nvPicPr>
          <p:cNvPr id="102" name="Picture 101"/>
          <p:cNvPicPr>
            <a:picLocks/>
          </p:cNvPicPr>
          <p:nvPr/>
        </p:nvPicPr>
        <p:blipFill>
          <a:blip r:embed="rId3">
            <a:extLst/>
          </a:blip>
          <a:stretch>
            <a:fillRect/>
          </a:stretch>
        </p:blipFill>
        <p:spPr>
          <a:xfrm>
            <a:off x="6064225" y="3516800"/>
            <a:ext cx="2327777" cy="1884308"/>
          </a:xfrm>
          <a:prstGeom prst="rect">
            <a:avLst/>
          </a:prstGeom>
        </p:spPr>
      </p:pic>
      <p:sp>
        <p:nvSpPr>
          <p:cNvPr id="104" name="Shape 104"/>
          <p:cNvSpPr/>
          <p:nvPr/>
        </p:nvSpPr>
        <p:spPr>
          <a:xfrm>
            <a:off x="3822196" y="6409367"/>
            <a:ext cx="3344093" cy="3608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marL="0" marR="40639" indent="40639" algn="ctr">
              <a:defRPr b="1">
                <a:solidFill>
                  <a:srgbClr val="FF0000"/>
                </a:solidFill>
              </a:defRPr>
            </a:lvl1pPr>
          </a:lstStyle>
          <a:p>
            <a:r>
              <a:t>Melchizedek Priesthood</a:t>
            </a:r>
          </a:p>
        </p:txBody>
      </p:sp>
      <p:pic>
        <p:nvPicPr>
          <p:cNvPr id="105" name="Picture 104"/>
          <p:cNvPicPr>
            <a:picLocks/>
          </p:cNvPicPr>
          <p:nvPr/>
        </p:nvPicPr>
        <p:blipFill>
          <a:blip r:embed="rId4">
            <a:extLst/>
          </a:blip>
          <a:stretch>
            <a:fillRect/>
          </a:stretch>
        </p:blipFill>
        <p:spPr>
          <a:xfrm rot="14338664">
            <a:off x="2352112" y="5223235"/>
            <a:ext cx="2220555" cy="246565"/>
          </a:xfrm>
          <a:prstGeom prst="rect">
            <a:avLst/>
          </a:prstGeom>
        </p:spPr>
      </p:pic>
      <p:pic>
        <p:nvPicPr>
          <p:cNvPr id="107" name="Picture 106"/>
          <p:cNvPicPr>
            <a:picLocks/>
          </p:cNvPicPr>
          <p:nvPr/>
        </p:nvPicPr>
        <p:blipFill>
          <a:blip r:embed="rId5">
            <a:extLst/>
          </a:blip>
          <a:stretch>
            <a:fillRect/>
          </a:stretch>
        </p:blipFill>
        <p:spPr>
          <a:xfrm rot="15731045">
            <a:off x="3726978" y="5575246"/>
            <a:ext cx="1225858" cy="246564"/>
          </a:xfrm>
          <a:prstGeom prst="rect">
            <a:avLst/>
          </a:prstGeom>
        </p:spPr>
      </p:pic>
      <p:pic>
        <p:nvPicPr>
          <p:cNvPr id="109" name="Picture 108"/>
          <p:cNvPicPr>
            <a:picLocks/>
          </p:cNvPicPr>
          <p:nvPr/>
        </p:nvPicPr>
        <p:blipFill>
          <a:blip r:embed="rId6">
            <a:extLst/>
          </a:blip>
          <a:stretch>
            <a:fillRect/>
          </a:stretch>
        </p:blipFill>
        <p:spPr>
          <a:xfrm rot="18900000">
            <a:off x="4251891" y="5368736"/>
            <a:ext cx="2256971" cy="246564"/>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The New Covenant</a:t>
            </a:r>
          </a:p>
        </p:txBody>
      </p:sp>
      <p:sp>
        <p:nvSpPr>
          <p:cNvPr id="113" name="Shape 113"/>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pic>
        <p:nvPicPr>
          <p:cNvPr id="114" name="pasted-image.tiff"/>
          <p:cNvPicPr>
            <a:picLocks noChangeAspect="1"/>
          </p:cNvPicPr>
          <p:nvPr/>
        </p:nvPicPr>
        <p:blipFill>
          <a:blip r:embed="rId2">
            <a:extLst/>
          </a:blip>
          <a:stretch>
            <a:fillRect/>
          </a:stretch>
        </p:blipFill>
        <p:spPr>
          <a:xfrm>
            <a:off x="556744" y="1168400"/>
            <a:ext cx="8030512" cy="5717724"/>
          </a:xfrm>
          <a:prstGeom prst="rect">
            <a:avLst/>
          </a:prstGeom>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prstGeom prst="rect">
            <a:avLst/>
          </a:prstGeom>
        </p:spPr>
        <p:txBody>
          <a:bodyPr/>
          <a:lstStyle/>
          <a:p>
            <a:r>
              <a:t>Why the New Covenant?</a:t>
            </a:r>
          </a:p>
        </p:txBody>
      </p:sp>
      <p:sp>
        <p:nvSpPr>
          <p:cNvPr id="117" name="Shape 117"/>
          <p:cNvSpPr>
            <a:spLocks noGrp="1"/>
          </p:cNvSpPr>
          <p:nvPr>
            <p:ph type="body" idx="1"/>
          </p:nvPr>
        </p:nvSpPr>
        <p:spPr>
          <a:prstGeom prst="rect">
            <a:avLst/>
          </a:prstGeom>
        </p:spPr>
        <p:txBody>
          <a:bodyPr/>
          <a:lstStyle/>
          <a:p>
            <a:r>
              <a:t>The original Covenant </a:t>
            </a:r>
          </a:p>
          <a:p>
            <a:pPr lvl="1"/>
            <a:r>
              <a:t>given to Abraham</a:t>
            </a:r>
          </a:p>
          <a:p>
            <a:pPr lvl="1"/>
            <a:r>
              <a:t>passed down through Isaac and Jacob</a:t>
            </a:r>
          </a:p>
          <a:p>
            <a:pPr lvl="1"/>
            <a:r>
              <a:t>to the 12 tribes of Jacob/Israel</a:t>
            </a:r>
          </a:p>
          <a:p>
            <a:r>
              <a:t>Established at Mount Sinai</a:t>
            </a:r>
          </a:p>
          <a:p>
            <a:pPr lvl="1"/>
            <a:r>
              <a:t>all twelve tribes agreed to the Covenant</a:t>
            </a:r>
          </a:p>
          <a:p>
            <a:pPr lvl="1"/>
            <a:r>
              <a:t>they “married” their husband, YHVH</a:t>
            </a:r>
          </a:p>
          <a:p>
            <a:r>
              <a:t>But the Covenant (marriage vow) was broken</a:t>
            </a:r>
          </a:p>
        </p:txBody>
      </p:sp>
      <p:sp>
        <p:nvSpPr>
          <p:cNvPr id="118" name="Shape 118"/>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kingdom-of-david.gif"/>
          <p:cNvPicPr>
            <a:picLocks noChangeAspect="1"/>
          </p:cNvPicPr>
          <p:nvPr/>
        </p:nvPicPr>
        <p:blipFill>
          <a:blip r:embed="rId2">
            <a:extLst/>
          </a:blip>
          <a:srcRect l="8803" t="205" r="3517" b="205"/>
          <a:stretch>
            <a:fillRect/>
          </a:stretch>
        </p:blipFill>
        <p:spPr>
          <a:xfrm>
            <a:off x="-120600" y="-25899"/>
            <a:ext cx="4581331" cy="6857856"/>
          </a:xfrm>
          <a:prstGeom prst="rect">
            <a:avLst/>
          </a:prstGeom>
        </p:spPr>
      </p:pic>
      <p:sp>
        <p:nvSpPr>
          <p:cNvPr id="121" name="Shape 121"/>
          <p:cNvSpPr>
            <a:spLocks noGrp="1"/>
          </p:cNvSpPr>
          <p:nvPr>
            <p:ph type="body" sz="half" idx="1"/>
          </p:nvPr>
        </p:nvSpPr>
        <p:spPr>
          <a:xfrm>
            <a:off x="4796233" y="463550"/>
            <a:ext cx="4114801" cy="5930900"/>
          </a:xfrm>
          <a:prstGeom prst="rect">
            <a:avLst/>
          </a:prstGeom>
        </p:spPr>
        <p:txBody>
          <a:bodyPr/>
          <a:lstStyle/>
          <a:p>
            <a:pPr>
              <a:defRPr>
                <a:solidFill>
                  <a:srgbClr val="FFFFFF"/>
                </a:solidFill>
                <a:uFill>
                  <a:solidFill>
                    <a:srgbClr val="FFFFFF"/>
                  </a:solidFill>
                </a:uFill>
              </a:defRPr>
            </a:pPr>
            <a:r>
              <a:t>Kingdom of David</a:t>
            </a:r>
          </a:p>
          <a:p>
            <a:pPr lvl="1">
              <a:defRPr>
                <a:solidFill>
                  <a:srgbClr val="FFFFFF"/>
                </a:solidFill>
                <a:uFill>
                  <a:solidFill>
                    <a:srgbClr val="FFFFFF"/>
                  </a:solidFill>
                </a:uFill>
              </a:defRPr>
            </a:pPr>
            <a:r>
              <a:t>Kingdom of God</a:t>
            </a:r>
          </a:p>
          <a:p>
            <a:pPr lvl="1">
              <a:defRPr>
                <a:solidFill>
                  <a:srgbClr val="FFFFFF"/>
                </a:solidFill>
                <a:uFill>
                  <a:solidFill>
                    <a:srgbClr val="FFFFFF"/>
                  </a:solidFill>
                </a:uFill>
              </a:defRPr>
            </a:pPr>
            <a:r>
              <a:t>Kingdom of Heaven</a:t>
            </a:r>
          </a:p>
          <a:p>
            <a:pPr>
              <a:defRPr>
                <a:solidFill>
                  <a:srgbClr val="FFFFFF"/>
                </a:solidFill>
                <a:uFill>
                  <a:solidFill>
                    <a:srgbClr val="FFFFFF"/>
                  </a:solidFill>
                </a:uFill>
              </a:defRPr>
            </a:pPr>
            <a:r>
              <a:t>Judged under Solomon</a:t>
            </a:r>
          </a:p>
          <a:p>
            <a:pPr>
              <a:defRPr>
                <a:solidFill>
                  <a:srgbClr val="FFFFFF"/>
                </a:solidFill>
                <a:uFill>
                  <a:solidFill>
                    <a:srgbClr val="FFFFFF"/>
                  </a:solidFill>
                </a:uFill>
              </a:defRPr>
            </a:pPr>
            <a:r>
              <a:t>Divided under Rehaboam</a:t>
            </a:r>
          </a:p>
          <a:p>
            <a:pPr lvl="1">
              <a:defRPr>
                <a:solidFill>
                  <a:srgbClr val="FFFFFF"/>
                </a:solidFill>
                <a:uFill>
                  <a:solidFill>
                    <a:srgbClr val="FFFFFF"/>
                  </a:solidFill>
                </a:uFill>
              </a:defRPr>
            </a:pPr>
            <a:r>
              <a:t>Solomon’s son</a:t>
            </a:r>
          </a:p>
          <a:p>
            <a:pPr lvl="1">
              <a:defRPr>
                <a:solidFill>
                  <a:srgbClr val="FFFFFF"/>
                </a:solidFill>
                <a:uFill>
                  <a:solidFill>
                    <a:srgbClr val="FFFFFF"/>
                  </a:solidFill>
                </a:uFill>
              </a:defRPr>
            </a:pPr>
            <a:r>
              <a:t>God’s punishment for disobeying His Covenant</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250px-Kingdoms_of_Israel_and_Judah_map_830.png"/>
          <p:cNvPicPr>
            <a:picLocks/>
          </p:cNvPicPr>
          <p:nvPr/>
        </p:nvPicPr>
        <p:blipFill>
          <a:blip r:embed="rId2">
            <a:extLst/>
          </a:blip>
          <a:srcRect l="12271" r="27539" b="22058"/>
          <a:stretch>
            <a:fillRect/>
          </a:stretch>
        </p:blipFill>
        <p:spPr>
          <a:xfrm>
            <a:off x="-5283" y="-62464"/>
            <a:ext cx="4318001" cy="6982763"/>
          </a:xfrm>
          <a:prstGeom prst="rect">
            <a:avLst/>
          </a:prstGeom>
          <a:ln w="12700">
            <a:miter lim="400000"/>
          </a:ln>
        </p:spPr>
      </p:pic>
      <p:sp>
        <p:nvSpPr>
          <p:cNvPr id="124" name="Shape 124"/>
          <p:cNvSpPr>
            <a:spLocks noGrp="1"/>
          </p:cNvSpPr>
          <p:nvPr>
            <p:ph type="body" idx="1"/>
          </p:nvPr>
        </p:nvSpPr>
        <p:spPr>
          <a:xfrm>
            <a:off x="4692599" y="345668"/>
            <a:ext cx="4114801" cy="6166664"/>
          </a:xfrm>
          <a:prstGeom prst="rect">
            <a:avLst/>
          </a:prstGeom>
        </p:spPr>
        <p:txBody>
          <a:bodyPr/>
          <a:lstStyle/>
          <a:p>
            <a:pPr>
              <a:defRPr>
                <a:solidFill>
                  <a:srgbClr val="FFFFFF"/>
                </a:solidFill>
                <a:uFill>
                  <a:solidFill>
                    <a:srgbClr val="FFFFFF"/>
                  </a:solidFill>
                </a:uFill>
              </a:defRPr>
            </a:pPr>
            <a:r>
              <a:t>Kingdom of Israel</a:t>
            </a:r>
          </a:p>
          <a:p>
            <a:pPr lvl="1">
              <a:defRPr>
                <a:solidFill>
                  <a:srgbClr val="FFFFFF"/>
                </a:solidFill>
                <a:uFill>
                  <a:solidFill>
                    <a:srgbClr val="FFFFFF"/>
                  </a:solidFill>
                </a:uFill>
              </a:defRPr>
            </a:pPr>
            <a:r>
              <a:t>Ten tribes</a:t>
            </a:r>
          </a:p>
          <a:p>
            <a:pPr lvl="1">
              <a:defRPr>
                <a:solidFill>
                  <a:srgbClr val="FFFFFF"/>
                </a:solidFill>
                <a:uFill>
                  <a:solidFill>
                    <a:srgbClr val="FFFFFF"/>
                  </a:solidFill>
                </a:uFill>
              </a:defRPr>
            </a:pPr>
            <a:r>
              <a:t>Under Jereboam</a:t>
            </a:r>
          </a:p>
          <a:p>
            <a:pPr lvl="2">
              <a:defRPr>
                <a:solidFill>
                  <a:srgbClr val="FFFFFF"/>
                </a:solidFill>
                <a:uFill>
                  <a:solidFill>
                    <a:srgbClr val="FFFFFF"/>
                  </a:solidFill>
                </a:uFill>
              </a:defRPr>
            </a:pPr>
            <a:r>
              <a:t>From the tribe of Ephraim</a:t>
            </a:r>
          </a:p>
          <a:p>
            <a:pPr marL="742768" lvl="1" indent="-244928">
              <a:spcBef>
                <a:spcPts val="500"/>
              </a:spcBef>
              <a:defRPr>
                <a:solidFill>
                  <a:srgbClr val="FFFFFF"/>
                </a:solidFill>
                <a:uFill>
                  <a:solidFill>
                    <a:srgbClr val="FFFFFF"/>
                  </a:solidFill>
                </a:uFill>
              </a:defRPr>
            </a:pPr>
            <a:r>
              <a:t>Firstborn</a:t>
            </a:r>
          </a:p>
          <a:p>
            <a:pPr>
              <a:defRPr>
                <a:solidFill>
                  <a:srgbClr val="FFFFFF"/>
                </a:solidFill>
                <a:uFill>
                  <a:solidFill>
                    <a:srgbClr val="FFFFFF"/>
                  </a:solidFill>
                </a:uFill>
              </a:defRPr>
            </a:pPr>
            <a:r>
              <a:t>Kingdom of Judah</a:t>
            </a:r>
          </a:p>
          <a:p>
            <a:pPr lvl="1">
              <a:defRPr>
                <a:solidFill>
                  <a:srgbClr val="FFFFFF"/>
                </a:solidFill>
                <a:uFill>
                  <a:solidFill>
                    <a:srgbClr val="FFFFFF"/>
                  </a:solidFill>
                </a:uFill>
              </a:defRPr>
            </a:pPr>
            <a:r>
              <a:t>Two tribes</a:t>
            </a:r>
          </a:p>
          <a:p>
            <a:pPr lvl="1">
              <a:defRPr>
                <a:solidFill>
                  <a:srgbClr val="FFFFFF"/>
                </a:solidFill>
                <a:uFill>
                  <a:solidFill>
                    <a:srgbClr val="FFFFFF"/>
                  </a:solidFill>
                </a:uFill>
              </a:defRPr>
            </a:pPr>
            <a:r>
              <a:t>Judah, Benjamin</a:t>
            </a:r>
          </a:p>
          <a:p>
            <a:pPr marL="1221739" lvl="2" indent="-266700">
              <a:spcBef>
                <a:spcPts val="600"/>
              </a:spcBef>
              <a:defRPr>
                <a:solidFill>
                  <a:srgbClr val="FFFFFF"/>
                </a:solidFill>
                <a:uFill>
                  <a:solidFill>
                    <a:srgbClr val="FFFFFF"/>
                  </a:solidFill>
                </a:uFill>
              </a:defRPr>
            </a:pPr>
            <a:r>
              <a:t>Levites</a:t>
            </a:r>
          </a:p>
          <a:p>
            <a:pPr lvl="1">
              <a:defRPr>
                <a:solidFill>
                  <a:srgbClr val="FFFFFF"/>
                </a:solidFill>
                <a:uFill>
                  <a:solidFill>
                    <a:srgbClr val="FFFFFF"/>
                  </a:solidFill>
                </a:uFill>
              </a:defRPr>
            </a:pPr>
            <a:r>
              <a:t>Kingship</a:t>
            </a:r>
          </a:p>
          <a:p>
            <a:pPr lvl="1">
              <a:defRPr>
                <a:solidFill>
                  <a:srgbClr val="FFFFFF"/>
                </a:solidFill>
                <a:uFill>
                  <a:solidFill>
                    <a:srgbClr val="FFFFFF"/>
                  </a:solidFill>
                </a:uFill>
              </a:defRPr>
            </a:pPr>
            <a:r>
              <a:t>Priesthood</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How Was Covenant Broken?</a:t>
            </a:r>
          </a:p>
        </p:txBody>
      </p:sp>
      <p:sp>
        <p:nvSpPr>
          <p:cNvPr id="127" name="Shape 127"/>
          <p:cNvSpPr>
            <a:spLocks noGrp="1"/>
          </p:cNvSpPr>
          <p:nvPr>
            <p:ph type="body" idx="1"/>
          </p:nvPr>
        </p:nvSpPr>
        <p:spPr>
          <a:prstGeom prst="rect">
            <a:avLst/>
          </a:prstGeom>
        </p:spPr>
        <p:txBody>
          <a:bodyPr/>
          <a:lstStyle/>
          <a:p>
            <a:r>
              <a:t>Israel - adultery, idolatry, sexual sin, changing the Calendar, breaking Sabbath, usery, oppressing widows/orphans</a:t>
            </a:r>
          </a:p>
          <a:p>
            <a:r>
              <a:t>Ezekiel 20</a:t>
            </a:r>
          </a:p>
          <a:p>
            <a:pPr lvl="1"/>
            <a:r>
              <a:t>vs. 16 “they rejected my rulings, did not live by my laws and profaned my Sabbaths; since their hearts went after their idols.”</a:t>
            </a:r>
          </a:p>
          <a:p>
            <a:pPr lvl="2"/>
            <a:r>
              <a:t>Sabbaths (plural): weekly Sabbath, Feast Sabbaths, and Shmitah Sabbaths </a:t>
            </a:r>
          </a:p>
        </p:txBody>
      </p:sp>
      <p:sp>
        <p:nvSpPr>
          <p:cNvPr id="128" name="Shape 128"/>
          <p:cNvSpPr>
            <a:spLocks noGrp="1"/>
          </p:cNvSpPr>
          <p:nvPr>
            <p:ph type="sldNum" sz="quarter" idx="2"/>
          </p:nvPr>
        </p:nvSpPr>
        <p:spPr>
          <a:xfrm>
            <a:off x="7513408" y="6245225"/>
            <a:ext cx="213184" cy="29898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00000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1724</Words>
  <Application>Microsoft Office PowerPoint</Application>
  <PresentationFormat>On-screen Show (4:3)</PresentationFormat>
  <Paragraphs>188</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Chalkduster</vt:lpstr>
      <vt:lpstr>Helvetica</vt:lpstr>
      <vt:lpstr>Lucida Grande</vt:lpstr>
      <vt:lpstr>White</vt:lpstr>
      <vt:lpstr>Covenants of the Bible</vt:lpstr>
      <vt:lpstr>The Covenants</vt:lpstr>
      <vt:lpstr>Progression of the Covenant</vt:lpstr>
      <vt:lpstr>PowerPoint Presentation</vt:lpstr>
      <vt:lpstr>The New Covenant</vt:lpstr>
      <vt:lpstr>Why the New Covenant?</vt:lpstr>
      <vt:lpstr>PowerPoint Presentation</vt:lpstr>
      <vt:lpstr>PowerPoint Presentation</vt:lpstr>
      <vt:lpstr>How Was Covenant Broken?</vt:lpstr>
      <vt:lpstr>How Was Covenant Broken?</vt:lpstr>
      <vt:lpstr>Banishment of the two kingdoms</vt:lpstr>
      <vt:lpstr>Banishment of the two kingdoms</vt:lpstr>
      <vt:lpstr>Banishment of the two kingdoms</vt:lpstr>
      <vt:lpstr>Promise of a Renewed Covenant</vt:lpstr>
      <vt:lpstr>Promise to Judah</vt:lpstr>
      <vt:lpstr>Jeremiah 31</vt:lpstr>
      <vt:lpstr>New Covenant</vt:lpstr>
      <vt:lpstr>The New Covenant</vt:lpstr>
      <vt:lpstr>How did Yeshua do this?</vt:lpstr>
      <vt:lpstr>Problem - Solution</vt:lpstr>
      <vt:lpstr>Messiah - Maschiach</vt:lpstr>
      <vt:lpstr>The Promises of a Messiah</vt:lpstr>
      <vt:lpstr>Jesus’ First Work</vt:lpstr>
      <vt:lpstr>PowerPoint Presentation</vt:lpstr>
      <vt:lpstr>Jesus’ Second Work</vt:lpstr>
      <vt:lpstr>PowerPoint Presentation</vt:lpstr>
      <vt:lpstr>10th Plague: Death of Firstborn</vt:lpstr>
      <vt:lpstr>The Blood of the Lamb</vt:lpstr>
      <vt:lpstr>PowerPoint Presentation</vt:lpstr>
      <vt:lpstr>PowerPoint Presentation</vt:lpstr>
      <vt:lpstr>PowerPoint Presentation</vt:lpstr>
      <vt:lpstr>The “Lamb”</vt:lpstr>
      <vt:lpstr>Lamb</vt:lpstr>
      <vt:lpstr>PowerPoint Presentation</vt:lpstr>
      <vt:lpstr>Jesus arose on Firstfruits</vt:lpstr>
      <vt:lpstr>First fruits the day after the Sabbath of Passover</vt:lpstr>
      <vt:lpstr>Eis mian sabbaton:  “on the first of the Sabbaths”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Covenants of the Bible</dc:title>
  <cp:lastModifiedBy>KEVIN GANJAI</cp:lastModifiedBy>
  <cp:revision>1</cp:revision>
  <dcterms:modified xsi:type="dcterms:W3CDTF">2016-03-08T23:58:55Z</dcterms:modified>
</cp:coreProperties>
</file>