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marL="0" marR="40639" indent="4063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molding of Israel into a nation is exclusively his work, for he was the first to unify what until then had been merely a conglomerate of clans and tribes; and Israel remained one nation even after the division of David's single kingdom.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marR="0" indent="0">
              <a:defRPr>
                <a:solidFill>
                  <a:srgbClr val="000000"/>
                </a:solidFill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6752" indent="-438911">
              <a:buChar char="•"/>
            </a:lvl2pPr>
            <a:lvl3pPr marL="1259838"/>
            <a:lvl4pPr>
              <a:buChar char="•"/>
            </a:lvl4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19012" indent="-378372">
              <a:defRPr>
                <a:uFill>
                  <a:solidFill>
                    <a:srgbClr val="000000"/>
                  </a:solidFill>
                </a:uFill>
              </a:defRPr>
            </a:lvl1pPr>
            <a:lvl2pPr marL="936752" indent="-438911">
              <a:buChar char="•"/>
              <a:defRPr>
                <a:uFill>
                  <a:solidFill>
                    <a:srgbClr val="000000"/>
                  </a:solidFill>
                </a:uFill>
              </a:defRPr>
            </a:lvl2pPr>
            <a:lvl3pPr marL="1259838">
              <a:defRPr>
                <a:uFill>
                  <a:solidFill>
                    <a:srgbClr val="000000"/>
                  </a:solidFill>
                </a:uFill>
              </a:defRPr>
            </a:lvl3pPr>
            <a:lvl4pPr>
              <a:buChar char="•"/>
              <a:defRPr>
                <a:uFill>
                  <a:solidFill>
                    <a:srgbClr val="000000"/>
                  </a:solidFill>
                </a:uFill>
              </a:defRPr>
            </a:lvl4pPr>
            <a:lvl5pPr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859513"/>
            <a:ext cx="3027760" cy="314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2" y="3026510"/>
            <a:ext cx="1141811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6456757" y="2114550"/>
            <a:ext cx="2114553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/>
          <a:lstStyle/>
          <a:p>
            <a:pPr marR="0" defTabSz="457200">
              <a:defRPr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26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7" y="857249"/>
            <a:ext cx="1202542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4407" y="5429249"/>
            <a:ext cx="745302" cy="571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7828357" y="857250"/>
            <a:ext cx="514352" cy="857250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45000"/>
              </a:srgbClr>
            </a:outerShdw>
          </a:effectLst>
        </p:spPr>
        <p:txBody>
          <a:bodyPr lIns="50800" tIns="50800" rIns="50800" bIns="50800"/>
          <a:lstStyle/>
          <a:p>
            <a:pPr marR="0" defTabSz="457200">
              <a:defRPr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>
            <a:off x="866216" y="1943100"/>
            <a:ext cx="6619245" cy="2497186"/>
          </a:xfrm>
          <a:prstGeom prst="rect">
            <a:avLst/>
          </a:prstGeom>
        </p:spPr>
        <p:txBody>
          <a:bodyPr lIns="34289" tIns="34289" rIns="34289" bIns="34289" anchor="b"/>
          <a:lstStyle>
            <a:lvl1pPr marR="0" indent="0" algn="l" defTabSz="457200">
              <a:defRPr sz="7200">
                <a:solidFill>
                  <a:srgbClr val="EBEBEB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866216" y="4440285"/>
            <a:ext cx="6619245" cy="646067"/>
          </a:xfrm>
          <a:prstGeom prst="rect">
            <a:avLst/>
          </a:prstGeom>
        </p:spPr>
        <p:txBody>
          <a:bodyPr lIns="34289" tIns="34289" rIns="34289" bIns="34289"/>
          <a:lstStyle>
            <a:lvl1pPr marL="0" marR="0" indent="0" defTabSz="457200">
              <a:spcBef>
                <a:spcPts val="1000"/>
              </a:spcBef>
              <a:buSzTx/>
              <a:buNone/>
              <a:defRPr cap="all" sz="20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defTabSz="457200">
              <a:spcBef>
                <a:spcPts val="1000"/>
              </a:spcBef>
              <a:buSzTx/>
              <a:buNone/>
              <a:defRPr cap="all" sz="20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defTabSz="457200">
              <a:spcBef>
                <a:spcPts val="1000"/>
              </a:spcBef>
              <a:buSzTx/>
              <a:buNone/>
              <a:defRPr cap="all" sz="20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defTabSz="457200">
              <a:spcBef>
                <a:spcPts val="1000"/>
              </a:spcBef>
              <a:buSzTx/>
              <a:buNone/>
              <a:defRPr cap="all" sz="20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defTabSz="457200">
              <a:spcBef>
                <a:spcPts val="1000"/>
              </a:spcBef>
              <a:buSzTx/>
              <a:buNone/>
              <a:defRPr cap="all" sz="20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xfrm>
            <a:off x="7841017" y="1154433"/>
            <a:ext cx="475425" cy="500379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457200">
              <a:defRPr sz="2800"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859513"/>
            <a:ext cx="3027760" cy="314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2" y="3026510"/>
            <a:ext cx="1141811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6456757" y="2114550"/>
            <a:ext cx="2114553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/>
          <a:lstStyle/>
          <a:p>
            <a:pPr marR="0" defTabSz="457200">
              <a:defRPr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41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7" y="857249"/>
            <a:ext cx="1202542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4407" y="5429249"/>
            <a:ext cx="745302" cy="57150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7828357" y="857250"/>
            <a:ext cx="514352" cy="857250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45000"/>
              </a:srgbClr>
            </a:outerShdw>
          </a:effectLst>
        </p:spPr>
        <p:txBody>
          <a:bodyPr lIns="50800" tIns="50800" rIns="50800" bIns="50800"/>
          <a:lstStyle/>
          <a:p>
            <a:pPr marR="0" defTabSz="457200">
              <a:defRPr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484583" y="1196787"/>
            <a:ext cx="7053544" cy="1050399"/>
          </a:xfrm>
          <a:prstGeom prst="rect">
            <a:avLst/>
          </a:prstGeom>
        </p:spPr>
        <p:txBody>
          <a:bodyPr lIns="34289" tIns="34289" rIns="34289" bIns="34289" anchor="t"/>
          <a:lstStyle>
            <a:lvl1pPr marR="0" indent="0" algn="l" defTabSz="457200">
              <a:defRPr sz="4200">
                <a:solidFill>
                  <a:srgbClr val="EBEBEB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xfrm>
            <a:off x="827483" y="2396937"/>
            <a:ext cx="6709907" cy="3146613"/>
          </a:xfrm>
          <a:prstGeom prst="rect">
            <a:avLst/>
          </a:prstGeom>
        </p:spPr>
        <p:txBody>
          <a:bodyPr lIns="34289" tIns="34289" rIns="34289" bIns="34289"/>
          <a:lstStyle>
            <a:lvl1pPr marL="342900" marR="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sz="2800"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90575" marR="0" indent="-333375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sz="2800"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34438" marR="0" indent="-320038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sz="2800"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27200" marR="0" indent="-355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sz="2800"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84400" marR="0" indent="-355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sz="2800"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7841017" y="1154433"/>
            <a:ext cx="475425" cy="500379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457200">
              <a:defRPr sz="2800"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859513"/>
            <a:ext cx="3027760" cy="314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2" y="3026510"/>
            <a:ext cx="1141811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6456757" y="2114550"/>
            <a:ext cx="2114553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/>
          <a:lstStyle/>
          <a:p>
            <a:pPr marR="0" defTabSz="457200">
              <a:defRPr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56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7" y="857249"/>
            <a:ext cx="1202542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4407" y="5429249"/>
            <a:ext cx="745302" cy="571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7828357" y="857250"/>
            <a:ext cx="514352" cy="857250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45000"/>
              </a:srgbClr>
            </a:outerShdw>
          </a:effectLst>
        </p:spPr>
        <p:txBody>
          <a:bodyPr lIns="50800" tIns="50800" rIns="50800" bIns="50800"/>
          <a:lstStyle/>
          <a:p>
            <a:pPr marR="0" defTabSz="457200">
              <a:defRPr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9" name="Shape 159"/>
          <p:cNvSpPr/>
          <p:nvPr>
            <p:ph type="title"/>
          </p:nvPr>
        </p:nvSpPr>
        <p:spPr>
          <a:xfrm>
            <a:off x="484583" y="1196787"/>
            <a:ext cx="7053544" cy="1050399"/>
          </a:xfrm>
          <a:prstGeom prst="rect">
            <a:avLst/>
          </a:prstGeom>
        </p:spPr>
        <p:txBody>
          <a:bodyPr lIns="34289" tIns="34289" rIns="34289" bIns="34289" anchor="t"/>
          <a:lstStyle>
            <a:lvl1pPr marR="0" indent="0" algn="l" defTabSz="457200">
              <a:defRPr sz="4200">
                <a:solidFill>
                  <a:srgbClr val="EBEBEB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827483" y="2286000"/>
            <a:ext cx="3297256" cy="432198"/>
          </a:xfrm>
          <a:prstGeom prst="rect">
            <a:avLst/>
          </a:prstGeom>
        </p:spPr>
        <p:txBody>
          <a:bodyPr lIns="34289" tIns="34289" rIns="34289" bIns="34289" anchor="b"/>
          <a:lstStyle>
            <a:lvl1pPr marL="0" marR="0" indent="0" defTabSz="457200">
              <a:spcBef>
                <a:spcPts val="1000"/>
              </a:spcBef>
              <a:buSzTx/>
              <a:buNone/>
              <a:defRPr sz="24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defTabSz="457200">
              <a:spcBef>
                <a:spcPts val="1000"/>
              </a:spcBef>
              <a:buSzTx/>
              <a:buNone/>
              <a:defRPr sz="24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defTabSz="457200">
              <a:spcBef>
                <a:spcPts val="1000"/>
              </a:spcBef>
              <a:buSzTx/>
              <a:buNone/>
              <a:defRPr sz="24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defTabSz="457200">
              <a:spcBef>
                <a:spcPts val="1000"/>
              </a:spcBef>
              <a:buSzTx/>
              <a:buNone/>
              <a:defRPr sz="24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defTabSz="457200">
              <a:spcBef>
                <a:spcPts val="1000"/>
              </a:spcBef>
              <a:buSzTx/>
              <a:buNone/>
              <a:defRPr sz="2400">
                <a:solidFill>
                  <a:srgbClr val="8AD0D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hape 161"/>
          <p:cNvSpPr/>
          <p:nvPr>
            <p:ph type="body" sz="quarter" idx="13"/>
          </p:nvPr>
        </p:nvSpPr>
        <p:spPr>
          <a:xfrm>
            <a:off x="4240871" y="2285999"/>
            <a:ext cx="3297255" cy="432199"/>
          </a:xfrm>
          <a:prstGeom prst="rect">
            <a:avLst/>
          </a:prstGeom>
        </p:spPr>
        <p:txBody>
          <a:bodyPr lIns="34289" tIns="34289" rIns="34289" bIns="34289" anchor="b"/>
          <a:lstStyle/>
          <a:p>
            <a:pPr marL="310667" marR="32917" indent="-277749" defTabSz="740663">
              <a:spcBef>
                <a:spcPts val="500"/>
              </a:spcBef>
              <a:defRPr sz="2592"/>
            </a:pPr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xfrm>
            <a:off x="7841017" y="1154433"/>
            <a:ext cx="475425" cy="500379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457200">
              <a:defRPr sz="2800"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  <a:lvl2pPr>
              <a:defRPr>
                <a:uFill>
                  <a:solidFill>
                    <a:srgbClr val="000000"/>
                  </a:solidFill>
                </a:uFill>
              </a:defRPr>
            </a:lvl2pPr>
            <a:lvl3pPr>
              <a:defRPr>
                <a:uFill>
                  <a:solidFill>
                    <a:srgbClr val="000000"/>
                  </a:solidFill>
                </a:uFill>
              </a:defRPr>
            </a:lvl3pPr>
            <a:lvl4pPr>
              <a:defRPr>
                <a:uFill>
                  <a:solidFill>
                    <a:srgbClr val="000000"/>
                  </a:solidFill>
                </a:uFill>
              </a:defRPr>
            </a:lvl4pPr>
            <a:lvl5pPr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69725" y="312538"/>
            <a:ext cx="7804549" cy="1518048"/>
          </a:xfrm>
          <a:prstGeom prst="rect">
            <a:avLst/>
          </a:prstGeom>
        </p:spPr>
        <p:txBody>
          <a:bodyPr lIns="35717" tIns="35717" rIns="35717" bIns="35717" anchor="t"/>
          <a:lstStyle>
            <a:lvl1pPr marR="0" indent="0" defTabSz="584200">
              <a:defRPr sz="4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xfrm>
            <a:off x="4440733" y="6505277"/>
            <a:ext cx="253605" cy="249237"/>
          </a:xfrm>
          <a:prstGeom prst="rect">
            <a:avLst/>
          </a:prstGeom>
        </p:spPr>
        <p:txBody>
          <a:bodyPr lIns="35717" tIns="35717" rIns="35717" bIns="35717"/>
          <a:lstStyle>
            <a:lvl1pPr>
              <a:defRPr sz="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669725" y="312538"/>
            <a:ext cx="7804549" cy="1518048"/>
          </a:xfrm>
          <a:prstGeom prst="rect">
            <a:avLst/>
          </a:prstGeom>
        </p:spPr>
        <p:txBody>
          <a:bodyPr lIns="35717" tIns="35717" rIns="35717" bIns="35717"/>
          <a:lstStyle>
            <a:lvl1pPr marR="0" indent="0" defTabSz="584200">
              <a:defRPr sz="4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669725" y="1830584"/>
            <a:ext cx="7804549" cy="4420198"/>
          </a:xfrm>
          <a:prstGeom prst="rect">
            <a:avLst/>
          </a:prstGeom>
        </p:spPr>
        <p:txBody>
          <a:bodyPr lIns="35717" tIns="35717" rIns="35717" bIns="35717"/>
          <a:lstStyle>
            <a:lvl1pPr marL="296333" marR="0" indent="-296333" defTabSz="584200">
              <a:spcBef>
                <a:spcPts val="4200"/>
              </a:spcBef>
              <a:buSzPct val="75000"/>
              <a:defRPr sz="24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25500" marR="0" indent="-381000" defTabSz="584200">
              <a:spcBef>
                <a:spcPts val="4200"/>
              </a:spcBef>
              <a:buSzPct val="75000"/>
              <a:buChar char="•"/>
              <a:defRPr sz="24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52825" marR="0" indent="-463825" defTabSz="584200">
              <a:spcBef>
                <a:spcPts val="4200"/>
              </a:spcBef>
              <a:buSzPct val="75000"/>
              <a:defRPr sz="24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marR="0" indent="-296332" defTabSz="584200">
              <a:spcBef>
                <a:spcPts val="4200"/>
              </a:spcBef>
              <a:buSzPct val="75000"/>
              <a:buChar char="•"/>
              <a:defRPr sz="24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marR="0" indent="-296333" defTabSz="584200">
              <a:spcBef>
                <a:spcPts val="4200"/>
              </a:spcBef>
              <a:buSzPct val="75000"/>
              <a:buChar char="•"/>
              <a:defRPr sz="24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xfrm>
            <a:off x="4440733" y="6505277"/>
            <a:ext cx="253605" cy="249237"/>
          </a:xfrm>
          <a:prstGeom prst="rect">
            <a:avLst/>
          </a:prstGeom>
        </p:spPr>
        <p:txBody>
          <a:bodyPr lIns="35717" tIns="35717" rIns="35717" bIns="35717"/>
          <a:lstStyle>
            <a:lvl1pPr>
              <a:defRPr sz="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pic" idx="13"/>
          </p:nvPr>
        </p:nvSpPr>
        <p:spPr>
          <a:xfrm>
            <a:off x="0" y="0"/>
            <a:ext cx="914021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xfrm>
            <a:off x="4440733" y="6505277"/>
            <a:ext cx="253605" cy="249237"/>
          </a:xfrm>
          <a:prstGeom prst="rect">
            <a:avLst/>
          </a:prstGeom>
        </p:spPr>
        <p:txBody>
          <a:bodyPr lIns="35717" tIns="35717" rIns="35717" bIns="35717"/>
          <a:lstStyle>
            <a:lvl1pPr>
              <a:defRPr sz="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marR="0" indent="0">
              <a:defRPr>
                <a:solidFill>
                  <a:srgbClr val="000000"/>
                </a:solidFill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R="0" indent="0" algn="ctr" defTabSz="584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259838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1777999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2235199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40639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tif"/><Relationship Id="rId3" Type="http://schemas.openxmlformats.org/officeDocument/2006/relationships/image" Target="../media/image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1.tif"/>
          <p:cNvPicPr>
            <a:picLocks noChangeAspect="1"/>
          </p:cNvPicPr>
          <p:nvPr/>
        </p:nvPicPr>
        <p:blipFill>
          <a:blip r:embed="rId2">
            <a:extLst/>
          </a:blip>
          <a:srcRect l="10710" t="11391" r="10710" b="11391"/>
          <a:stretch>
            <a:fillRect/>
          </a:stretch>
        </p:blipFill>
        <p:spPr>
          <a:xfrm>
            <a:off x="916780" y="-70381"/>
            <a:ext cx="7310361" cy="718357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title"/>
          </p:nvPr>
        </p:nvSpPr>
        <p:spPr>
          <a:xfrm>
            <a:off x="457199" y="426282"/>
            <a:ext cx="8229602" cy="1508128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5D328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Covenants of the Bible</a:t>
            </a:r>
          </a:p>
        </p:txBody>
      </p:sp>
      <p:sp>
        <p:nvSpPr>
          <p:cNvPr id="173" name="Shape 173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David - Beloved One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457200" y="1385179"/>
            <a:ext cx="8229600" cy="5257803"/>
          </a:xfrm>
          <a:prstGeom prst="rect">
            <a:avLst/>
          </a:prstGeom>
        </p:spPr>
        <p:txBody>
          <a:bodyPr/>
          <a:lstStyle/>
          <a:p>
            <a:pPr marL="383538" indent="-342898" rtl="1">
              <a:defRPr sz="4500"/>
            </a:pPr>
            <a:r>
              <a:t>דָוִֽד</a:t>
            </a:r>
          </a:p>
          <a:p>
            <a:pPr marL="383538" indent="-342899">
              <a:defRPr sz="3500"/>
            </a:pPr>
            <a:r>
              <a:t>Dalet - vav- dalet</a:t>
            </a:r>
          </a:p>
          <a:p>
            <a:pPr marL="383538" indent="-342899">
              <a:defRPr sz="3500"/>
            </a:pPr>
            <a:r>
              <a:t>Two doors held together by the nail</a:t>
            </a:r>
          </a:p>
        </p:txBody>
      </p:sp>
      <p:sp>
        <p:nvSpPr>
          <p:cNvPr id="216" name="Shape 216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7" name="image2.jpeg"/>
          <p:cNvPicPr>
            <a:picLocks noChangeAspect="1"/>
          </p:cNvPicPr>
          <p:nvPr/>
        </p:nvPicPr>
        <p:blipFill>
          <a:blip r:embed="rId2">
            <a:extLst/>
          </a:blip>
          <a:srcRect l="49817" t="15293" r="36437" b="61979"/>
          <a:stretch>
            <a:fillRect/>
          </a:stretch>
        </p:blipFill>
        <p:spPr>
          <a:xfrm>
            <a:off x="6132774" y="3822627"/>
            <a:ext cx="1366361" cy="2467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2.jpeg"/>
          <p:cNvPicPr>
            <a:picLocks noChangeAspect="1"/>
          </p:cNvPicPr>
          <p:nvPr/>
        </p:nvPicPr>
        <p:blipFill>
          <a:blip r:embed="rId2">
            <a:extLst/>
          </a:blip>
          <a:srcRect l="80353" t="15293" r="5901" b="61979"/>
          <a:stretch>
            <a:fillRect/>
          </a:stretch>
        </p:blipFill>
        <p:spPr>
          <a:xfrm>
            <a:off x="3774945" y="3822627"/>
            <a:ext cx="1366361" cy="2467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2.jpeg"/>
          <p:cNvPicPr>
            <a:picLocks noChangeAspect="1"/>
          </p:cNvPicPr>
          <p:nvPr/>
        </p:nvPicPr>
        <p:blipFill>
          <a:blip r:embed="rId2">
            <a:extLst/>
          </a:blip>
          <a:srcRect l="49817" t="15293" r="36437" b="61979"/>
          <a:stretch>
            <a:fillRect/>
          </a:stretch>
        </p:blipFill>
        <p:spPr>
          <a:xfrm>
            <a:off x="1417116" y="3822627"/>
            <a:ext cx="1366361" cy="2467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Davidic Covenant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457200" y="1587550"/>
            <a:ext cx="8229600" cy="5257803"/>
          </a:xfrm>
          <a:prstGeom prst="rect">
            <a:avLst/>
          </a:prstGeom>
        </p:spPr>
        <p:txBody>
          <a:bodyPr/>
          <a:lstStyle/>
          <a:p>
            <a:pPr/>
            <a:r>
              <a:t>2 Samuel 7:8-16</a:t>
            </a:r>
          </a:p>
          <a:p>
            <a:pPr/>
            <a:r>
              <a:t>A secure land for Israel forever</a:t>
            </a:r>
          </a:p>
          <a:p>
            <a:pPr/>
            <a:r>
              <a:t>No more affliction from nations forever</a:t>
            </a:r>
          </a:p>
          <a:p>
            <a:pPr/>
            <a:r>
              <a:t>A Davidic kingdom forever</a:t>
            </a:r>
          </a:p>
          <a:p>
            <a:pPr/>
            <a:r>
              <a:t>The fatherly care of God forever</a:t>
            </a:r>
          </a:p>
          <a:p>
            <a:pPr/>
            <a:r>
              <a:t>A Davidic house forever</a:t>
            </a:r>
          </a:p>
          <a:p>
            <a:pPr/>
            <a:r>
              <a:t>A Davidic throne forever</a:t>
            </a:r>
          </a:p>
          <a:p>
            <a:pPr/>
            <a:r>
              <a:t>An eternal covenant</a:t>
            </a:r>
          </a:p>
        </p:txBody>
      </p:sp>
      <p:sp>
        <p:nvSpPr>
          <p:cNvPr id="223" name="Shape 223"/>
          <p:cNvSpPr/>
          <p:nvPr>
            <p:ph type="sldNum" sz="quarter" idx="4294967295"/>
          </p:nvPr>
        </p:nvSpPr>
        <p:spPr>
          <a:xfrm>
            <a:off x="7470564" y="6245224"/>
            <a:ext cx="298872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Jeremiah 33:17-21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457200" y="1587550"/>
            <a:ext cx="8229600" cy="5257803"/>
          </a:xfrm>
          <a:prstGeom prst="rect">
            <a:avLst/>
          </a:prstGeom>
        </p:spPr>
        <p:txBody>
          <a:bodyPr/>
          <a:lstStyle/>
          <a:p>
            <a:pPr/>
            <a:r>
              <a:t>A descendent of David will occupy the throne forever</a:t>
            </a:r>
          </a:p>
          <a:p>
            <a:pPr/>
            <a:r>
              <a:t>A Levite will occupy the priesthood forever</a:t>
            </a:r>
          </a:p>
          <a:p>
            <a:pPr/>
            <a:r>
              <a:t>This covenant with David CAN NOT be broken!</a:t>
            </a:r>
          </a:p>
          <a:p>
            <a:pPr/>
            <a:r>
              <a:t>This covenant with the Levites CAN NOT be broken!</a:t>
            </a:r>
          </a:p>
          <a:p>
            <a:pPr/>
            <a:r>
              <a:t>This covenant will endure as long as the day and night, sky and earth endure.</a:t>
            </a:r>
          </a:p>
        </p:txBody>
      </p:sp>
      <p:sp>
        <p:nvSpPr>
          <p:cNvPr id="227" name="Shape 227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Israelite Kingdom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United Monarchy is the name given to the Israelite kingdom of Israel and Judah during the reigns of Saul, David and Solomon</a:t>
            </a:r>
          </a:p>
          <a:p>
            <a:pPr/>
            <a:r>
              <a:t>Dated between 1050 and 930 BCE. </a:t>
            </a:r>
          </a:p>
          <a:p>
            <a:pPr/>
            <a:r>
              <a:t>In 930 BCE the country split into two kingdoms under Rehoboam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Israel - Northern Kingdom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Judah - Southern Kingdom</a:t>
            </a:r>
          </a:p>
        </p:txBody>
      </p:sp>
      <p:sp>
        <p:nvSpPr>
          <p:cNvPr id="231" name="Shape 231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4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320" y="68544"/>
            <a:ext cx="7018989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image4.t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3112"/>
          <a:stretch>
            <a:fillRect/>
          </a:stretch>
        </p:blipFill>
        <p:spPr>
          <a:xfrm>
            <a:off x="2516702" y="0"/>
            <a:ext cx="4110596" cy="6857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Num" sz="quarter" idx="4294967295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0" name="Shape 240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image5.tif"/>
          <p:cNvPicPr>
            <a:picLocks noChangeAspect="1"/>
          </p:cNvPicPr>
          <p:nvPr/>
        </p:nvPicPr>
        <p:blipFill>
          <a:blip r:embed="rId2">
            <a:extLst/>
          </a:blip>
          <a:srcRect l="11754" t="0" r="8822" b="562"/>
          <a:stretch>
            <a:fillRect/>
          </a:stretch>
        </p:blipFill>
        <p:spPr>
          <a:xfrm>
            <a:off x="803236" y="39498"/>
            <a:ext cx="7219347" cy="677899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4487276" y="3799868"/>
            <a:ext cx="3193167" cy="44806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Rehoboam - from Judah</a:t>
            </a:r>
          </a:p>
        </p:txBody>
      </p:sp>
      <p:sp>
        <p:nvSpPr>
          <p:cNvPr id="243" name="Shape 243"/>
          <p:cNvSpPr/>
          <p:nvPr/>
        </p:nvSpPr>
        <p:spPr>
          <a:xfrm>
            <a:off x="4500443" y="1940895"/>
            <a:ext cx="3347873" cy="44806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Jeroboam - from Ephraim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457200" y="-9112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Millennial Kingdom</a:t>
            </a:r>
          </a:p>
        </p:txBody>
      </p:sp>
      <p:sp>
        <p:nvSpPr>
          <p:cNvPr id="246" name="Shape 246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7" name="image6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15" y="1373490"/>
            <a:ext cx="9117770" cy="5501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Num" sz="quarter" idx="4294967295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50" name="image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40" y="303327"/>
            <a:ext cx="9059920" cy="6251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7.png"/>
          <p:cNvPicPr>
            <a:picLocks noChangeAspect="1"/>
          </p:cNvPicPr>
          <p:nvPr/>
        </p:nvPicPr>
        <p:blipFill>
          <a:blip r:embed="rId3">
            <a:alphaModFix amt="49054"/>
            <a:extLst/>
          </a:blip>
          <a:stretch>
            <a:fillRect/>
          </a:stretch>
        </p:blipFill>
        <p:spPr>
          <a:xfrm>
            <a:off x="1094972" y="1197092"/>
            <a:ext cx="4421731" cy="4022793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David - a King of Righteousness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 brought unity, order, justice, right-ruling, and peace to his kingdom, </a:t>
            </a:r>
          </a:p>
          <a:p>
            <a:pPr/>
            <a:r>
              <a:t>David established praise and worship of Yahweh day and night. </a:t>
            </a:r>
          </a:p>
          <a:p>
            <a:pPr/>
            <a:r>
              <a:t>He knew Yahweh! He was the one who prepared for and funded the building of the Temple by Solomon.   </a:t>
            </a:r>
          </a:p>
          <a:p>
            <a:pPr/>
            <a:r>
              <a:t>He established the Temple services</a:t>
            </a:r>
          </a:p>
        </p:txBody>
      </p:sp>
      <p:sp>
        <p:nvSpPr>
          <p:cNvPr id="255" name="Shape 255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57200" y="92072"/>
            <a:ext cx="8229600" cy="1508130"/>
          </a:xfrm>
          <a:prstGeom prst="rect">
            <a:avLst/>
          </a:prstGeom>
        </p:spPr>
        <p:txBody>
          <a:bodyPr/>
          <a:lstStyle/>
          <a:p>
            <a:pPr/>
            <a:r>
              <a:t>The Covenants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457200" y="1600200"/>
            <a:ext cx="8229600" cy="4215461"/>
          </a:xfrm>
          <a:prstGeom prst="rect">
            <a:avLst/>
          </a:prstGeom>
        </p:spPr>
        <p:txBody>
          <a:bodyPr/>
          <a:lstStyle/>
          <a:p>
            <a:pPr marL="474132" marR="34136" indent="-474132" defTabSz="768094">
              <a:spcBef>
                <a:spcPts val="500"/>
              </a:spcBef>
              <a:buAutoNum type="arabicPeriod" startAt="1"/>
              <a:defRPr sz="2600"/>
            </a:pPr>
            <a:r>
              <a:t>Adam - Dominion and Authority</a:t>
            </a:r>
          </a:p>
          <a:p>
            <a:pPr marL="474132" marR="34136" indent="-474132" defTabSz="768094">
              <a:spcBef>
                <a:spcPts val="500"/>
              </a:spcBef>
              <a:buAutoNum type="arabicPeriod" startAt="1"/>
              <a:defRPr sz="2600"/>
            </a:pPr>
            <a:r>
              <a:t>Noah - Preservation of the earth</a:t>
            </a:r>
          </a:p>
          <a:p>
            <a:pPr marL="474132" marR="34136" indent="-474132" defTabSz="768094">
              <a:spcBef>
                <a:spcPts val="500"/>
              </a:spcBef>
              <a:buAutoNum type="arabicPeriod" startAt="1"/>
              <a:defRPr sz="2600"/>
            </a:pPr>
            <a:r>
              <a:t>Abraham, Isaac, Jacob - Covenant of Faith, Land, and Prosperity</a:t>
            </a:r>
            <a:endParaRPr>
              <a:solidFill>
                <a:srgbClr val="F5D328"/>
              </a:solidFill>
            </a:endParaRPr>
          </a:p>
          <a:p>
            <a:pPr marL="474132" marR="34136" indent="-474132" defTabSz="768094">
              <a:spcBef>
                <a:spcPts val="500"/>
              </a:spcBef>
              <a:buAutoNum type="arabicPeriod" startAt="1"/>
              <a:defRPr sz="2600"/>
            </a:pPr>
            <a:r>
              <a:t>Moses - Marriage Covenant</a:t>
            </a:r>
          </a:p>
          <a:p>
            <a:pPr lvl="1" marL="692505" marR="34136" indent="-274319" defTabSz="768094">
              <a:spcBef>
                <a:spcPts val="500"/>
              </a:spcBef>
              <a:buChar char="–"/>
              <a:defRPr sz="2600"/>
            </a:pPr>
            <a:r>
              <a:t>Part two - Constitution of the Kingdom</a:t>
            </a:r>
          </a:p>
          <a:p>
            <a:pPr marL="474132" marR="34136" indent="-474132" defTabSz="768094">
              <a:spcBef>
                <a:spcPts val="500"/>
              </a:spcBef>
              <a:buAutoNum type="arabicPeriod" startAt="1"/>
              <a:defRPr sz="2600">
                <a:solidFill>
                  <a:srgbClr val="FFFB00"/>
                </a:solidFill>
              </a:defRPr>
            </a:pPr>
            <a:r>
              <a:t>David - Kingdom Covenant</a:t>
            </a:r>
          </a:p>
          <a:p>
            <a:pPr lvl="1" marL="692505" marR="34136" indent="-274319" defTabSz="768094">
              <a:spcBef>
                <a:spcPts val="500"/>
              </a:spcBef>
              <a:buChar char="–"/>
              <a:defRPr sz="2600">
                <a:solidFill>
                  <a:srgbClr val="FFFB00"/>
                </a:solidFill>
              </a:defRPr>
            </a:pPr>
            <a:r>
              <a:t>Phinehas - Eternal Priesthood</a:t>
            </a:r>
          </a:p>
          <a:p>
            <a:pPr marL="474132" marR="34136" indent="-474132" defTabSz="768094">
              <a:spcBef>
                <a:spcPts val="500"/>
              </a:spcBef>
              <a:buAutoNum type="arabicPeriod" startAt="1"/>
              <a:defRPr sz="2600"/>
            </a:pPr>
            <a:r>
              <a:t>Jesus - New/Renewed Covenant</a:t>
            </a:r>
          </a:p>
        </p:txBody>
      </p:sp>
      <p:sp>
        <p:nvSpPr>
          <p:cNvPr id="177" name="Shape 177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Eternal Covenant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Psalm 89:35-37, Artscroll Tehillim, </a:t>
            </a:r>
          </a:p>
          <a:p>
            <a:pPr/>
            <a:r>
              <a:t> “One thing have I sworn in My holiness (set-apartness) —I do not lie to David. His seed will endure forever, and his throne shall be like the sun before Me.  Like the moon, it shall be established forever--a faithful witness in the sky.”  </a:t>
            </a:r>
          </a:p>
        </p:txBody>
      </p:sp>
      <p:sp>
        <p:nvSpPr>
          <p:cNvPr id="259" name="Shape 259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The Kingdom Will </a:t>
            </a:r>
          </a:p>
          <a:p>
            <a:pPr/>
            <a:r>
              <a:t>Be Re-established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xfrm>
            <a:off x="457200" y="1815218"/>
            <a:ext cx="8229600" cy="5257803"/>
          </a:xfrm>
          <a:prstGeom prst="rect">
            <a:avLst/>
          </a:prstGeom>
        </p:spPr>
        <p:txBody>
          <a:bodyPr/>
          <a:lstStyle/>
          <a:p>
            <a:pPr/>
            <a:r>
              <a:t>Ezekiel 37:15-28</a:t>
            </a:r>
          </a:p>
          <a:p>
            <a:pPr/>
            <a:r>
              <a:t>He will take two sticks and make them one stick in His hand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Judah &amp; Joseph/Ephraim (Israel)</a:t>
            </a:r>
          </a:p>
          <a:p>
            <a:pPr/>
            <a:r>
              <a:t>He will gather all of Israel out of the nations to make them one nation</a:t>
            </a:r>
          </a:p>
          <a:p>
            <a:pPr/>
            <a:r>
              <a:t>David will be king over them</a:t>
            </a:r>
          </a:p>
          <a:p>
            <a:pPr/>
            <a:r>
              <a:t>God will make His home with them</a:t>
            </a:r>
          </a:p>
        </p:txBody>
      </p:sp>
      <p:sp>
        <p:nvSpPr>
          <p:cNvPr id="263" name="Shape 263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xfrm>
            <a:off x="457200" y="-47057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His Son (Messiah) Will Reign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xfrm>
            <a:off x="457200" y="1170160"/>
            <a:ext cx="8229600" cy="5446340"/>
          </a:xfrm>
          <a:prstGeom prst="rect">
            <a:avLst/>
          </a:prstGeom>
        </p:spPr>
        <p:txBody>
          <a:bodyPr/>
          <a:lstStyle/>
          <a:p>
            <a:pPr/>
            <a:r>
              <a:t>In Jewish eschatology, the messiah is believed to be a future Jewish king from the Davidic line, who 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will be anointed with holy anointing oil, 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gather the Jews back into the Land of Israel, 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usher in an era of peace, 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build the Third Temple, 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have a male heir,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re-institute the Sanhedrin and 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rule the Jewish people during the Messianic Age.</a:t>
            </a:r>
          </a:p>
        </p:txBody>
      </p:sp>
      <p:sp>
        <p:nvSpPr>
          <p:cNvPr id="267" name="Shape 267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The Millennium Reign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will be resurrected</a:t>
            </a:r>
          </a:p>
          <a:p>
            <a:pPr/>
            <a:r>
              <a:t>We will be living in the Land of Israel</a:t>
            </a:r>
          </a:p>
          <a:p>
            <a:pPr/>
            <a:r>
              <a:t>We will be subject to the laws (constitution) of the Kingdom of Israel</a:t>
            </a:r>
          </a:p>
          <a:p>
            <a:pPr/>
            <a:r>
              <a:t>Yeshua will be King of Kings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Will David be King over Israel?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or will they rule side-by-side?</a:t>
            </a:r>
          </a:p>
          <a:p>
            <a:pPr/>
            <a:r>
              <a:t>We will have work to do during the Millennium!</a:t>
            </a:r>
          </a:p>
        </p:txBody>
      </p:sp>
      <p:sp>
        <p:nvSpPr>
          <p:cNvPr id="271" name="Shape 271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Tikkun Olam</a:t>
            </a:r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Repair of the World, or Earth</a:t>
            </a:r>
          </a:p>
          <a:p>
            <a:pPr/>
            <a:r>
              <a:t>Tikkun olam is a Hebrew phrase that means "repairing the world" (or "healing the world") which suggests humanity's shared responsibility to heal, repair and transform the world.</a:t>
            </a:r>
          </a:p>
        </p:txBody>
      </p:sp>
      <p:sp>
        <p:nvSpPr>
          <p:cNvPr id="275" name="Shape 275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What do you want to do?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will be given assignments on the earth during the Millennium to repair the world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based on our obedience and faithfulness to God and Jesus (Yeshua)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based on how well we know the Laws of Israel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there are different levels of responsibility - dependent on the above</a:t>
            </a:r>
          </a:p>
          <a:p>
            <a:pPr/>
            <a:r>
              <a:t>So what do you want to do during the thousand year reign?</a:t>
            </a:r>
          </a:p>
        </p:txBody>
      </p:sp>
      <p:sp>
        <p:nvSpPr>
          <p:cNvPr id="279" name="Shape 279"/>
          <p:cNvSpPr/>
          <p:nvPr>
            <p:ph type="sldNum" sz="quarter" idx="4294967295"/>
          </p:nvPr>
        </p:nvSpPr>
        <p:spPr>
          <a:xfrm>
            <a:off x="7463966" y="6245224"/>
            <a:ext cx="312068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title"/>
          </p:nvPr>
        </p:nvSpPr>
        <p:spPr>
          <a:xfrm>
            <a:off x="308202" y="-614603"/>
            <a:ext cx="8527596" cy="2224746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Eternal Priesthood</a:t>
            </a:r>
          </a:p>
        </p:txBody>
      </p:sp>
      <p:pic>
        <p:nvPicPr>
          <p:cNvPr id="282" name="image8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910" y="1676083"/>
            <a:ext cx="6908648" cy="5181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457200" y="-9112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David: The Kingdom Covenant</a:t>
            </a:r>
          </a:p>
        </p:txBody>
      </p:sp>
      <p:sp>
        <p:nvSpPr>
          <p:cNvPr id="180" name="Shape 180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image2.t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6841"/>
          <a:stretch>
            <a:fillRect/>
          </a:stretch>
        </p:blipFill>
        <p:spPr>
          <a:xfrm>
            <a:off x="2565400" y="1343039"/>
            <a:ext cx="4013200" cy="5323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457200" y="92072"/>
            <a:ext cx="8229600" cy="1508130"/>
          </a:xfrm>
          <a:prstGeom prst="rect">
            <a:avLst/>
          </a:prstGeom>
        </p:spPr>
        <p:txBody>
          <a:bodyPr/>
          <a:lstStyle/>
          <a:p>
            <a:pPr/>
            <a:r>
              <a:t>The Melchizedek Priesthood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457200" y="1600200"/>
            <a:ext cx="8054107" cy="5257800"/>
          </a:xfrm>
          <a:prstGeom prst="rect">
            <a:avLst/>
          </a:prstGeom>
        </p:spPr>
        <p:txBody>
          <a:bodyPr/>
          <a:lstStyle/>
          <a:p>
            <a:pPr/>
            <a:r>
              <a:t>One who has the position of Firstborn, High Priest, and King</a:t>
            </a:r>
          </a:p>
          <a:p>
            <a:pPr lvl="1" marL="824411" indent="-326571">
              <a:buChar char="–"/>
              <a:defRPr sz="2900"/>
            </a:pPr>
            <a:r>
              <a:t>Must be the oldest firstborn son, living on the earth who had the leadership position</a:t>
            </a:r>
          </a:p>
          <a:p>
            <a:pPr lvl="1" marL="824411" indent="-326571">
              <a:buChar char="–"/>
              <a:defRPr sz="2900"/>
            </a:pPr>
            <a:r>
              <a:t>He acts as the High Priest with responsibilities including building altars and offering the sacrifices</a:t>
            </a:r>
          </a:p>
          <a:p>
            <a:pPr lvl="1" marL="824411" indent="-326571">
              <a:buChar char="–"/>
              <a:defRPr sz="2900"/>
            </a:pPr>
            <a:r>
              <a:t>He acts as the Malak Tzadik - the Righteous King</a:t>
            </a:r>
          </a:p>
        </p:txBody>
      </p:sp>
      <p:sp>
        <p:nvSpPr>
          <p:cNvPr id="185" name="Shape 185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076" y="-127726"/>
            <a:ext cx="9223076" cy="698572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7480661" y="3953690"/>
            <a:ext cx="2" cy="609602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9" name="Shape 189"/>
          <p:cNvSpPr/>
          <p:nvPr/>
        </p:nvSpPr>
        <p:spPr>
          <a:xfrm>
            <a:off x="2037805" y="3374521"/>
            <a:ext cx="1419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Priesthood</a:t>
            </a:r>
          </a:p>
        </p:txBody>
      </p:sp>
      <p:sp>
        <p:nvSpPr>
          <p:cNvPr id="190" name="Shape 190"/>
          <p:cNvSpPr/>
          <p:nvPr/>
        </p:nvSpPr>
        <p:spPr>
          <a:xfrm>
            <a:off x="3822713" y="4193083"/>
            <a:ext cx="1419500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Kingship</a:t>
            </a:r>
          </a:p>
        </p:txBody>
      </p:sp>
      <p:sp>
        <p:nvSpPr>
          <p:cNvPr id="191" name="Shape 191"/>
          <p:cNvSpPr/>
          <p:nvPr/>
        </p:nvSpPr>
        <p:spPr>
          <a:xfrm>
            <a:off x="5768352" y="4078078"/>
            <a:ext cx="1985904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Firstborn</a:t>
            </a:r>
          </a:p>
        </p:txBody>
      </p:sp>
      <p:sp>
        <p:nvSpPr>
          <p:cNvPr id="192" name="Shape 192"/>
          <p:cNvSpPr/>
          <p:nvPr/>
        </p:nvSpPr>
        <p:spPr>
          <a:xfrm>
            <a:off x="6518364" y="4550498"/>
            <a:ext cx="1419500" cy="627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/>
            </a:lvl1pPr>
          </a:lstStyle>
          <a:p>
            <a:pPr/>
            <a:r>
              <a:t>House of Ephraim</a:t>
            </a:r>
          </a:p>
        </p:txBody>
      </p:sp>
      <p:sp>
        <p:nvSpPr>
          <p:cNvPr id="193" name="Shape 193"/>
          <p:cNvSpPr/>
          <p:nvPr/>
        </p:nvSpPr>
        <p:spPr>
          <a:xfrm>
            <a:off x="2860414" y="147994"/>
            <a:ext cx="3344095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Melchizedek Priesthood</a:t>
            </a:r>
          </a:p>
        </p:txBody>
      </p:sp>
      <p:pic>
        <p:nvPicPr>
          <p:cNvPr id="19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8230" y="3833379"/>
            <a:ext cx="2210281" cy="2061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The King of Israel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Saul was the first King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from the tribe of Benjamin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the “people’s choice”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was not righteous nor was he faithful</a:t>
            </a:r>
          </a:p>
          <a:p>
            <a:pPr/>
            <a:r>
              <a:t>David was the second King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from the tribe of Judah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God’s choice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he was righteous and faithful</a:t>
            </a:r>
          </a:p>
        </p:txBody>
      </p:sp>
      <p:sp>
        <p:nvSpPr>
          <p:cNvPr id="198" name="Shape 198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Who Was David?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Youngest of the seven/eight sons of Jesse 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The number 7 = Completeness and Rest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The number 8 = New Beginnings</a:t>
            </a:r>
          </a:p>
          <a:p>
            <a:pPr/>
            <a:r>
              <a:t>The tribe of Judah - Judah received the scepter from Jacob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Genesis 49:10</a:t>
            </a:r>
          </a:p>
          <a:p>
            <a:pPr/>
            <a:r>
              <a:t>2nd King of Israel</a:t>
            </a:r>
          </a:p>
          <a:p>
            <a:pPr lvl="1" marL="783590" indent="-285750">
              <a:spcBef>
                <a:spcPts val="600"/>
              </a:spcBef>
              <a:defRPr sz="2800"/>
            </a:pPr>
            <a:r>
              <a:t>God often chooses the 2nd son</a:t>
            </a:r>
          </a:p>
          <a:p>
            <a:pPr/>
            <a:r>
              <a:t>The Greatest King of Israel</a:t>
            </a:r>
          </a:p>
        </p:txBody>
      </p:sp>
      <p:sp>
        <p:nvSpPr>
          <p:cNvPr id="202" name="Shape 202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David - the Greatest King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3538" indent="-342898">
              <a:defRPr sz="2500"/>
            </a:lvl1pPr>
          </a:lstStyle>
          <a:p>
            <a:pPr/>
            <a:r>
              <a:t>the secret of David's success must be sought in his personality. He made himself the living center of his people and of his kingdom. A born ruler of men, and possessed of a royal nature that attracted and led all that came within his influence, he awakened the national enthusiasm, and thereby overcame every obstacle. For David not only made Israel a nation, but also elevated it at once to the pinnacle of glory. Israel itself has felt this; and therefore the return of a David has become the dream of its future and the object of its most ardent hopes.</a:t>
            </a:r>
          </a:p>
        </p:txBody>
      </p:sp>
      <p:sp>
        <p:nvSpPr>
          <p:cNvPr id="208" name="Shape 208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457200" y="-97649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Type of Messiah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568020" y="1119568"/>
            <a:ext cx="8007961" cy="5526822"/>
          </a:xfrm>
          <a:prstGeom prst="rect">
            <a:avLst/>
          </a:prstGeom>
        </p:spPr>
        <p:txBody>
          <a:bodyPr/>
          <a:lstStyle/>
          <a:p>
            <a:pPr marL="364363" marR="38607" indent="-325754" defTabSz="868680">
              <a:spcBef>
                <a:spcPts val="600"/>
              </a:spcBef>
              <a:defRPr sz="3040"/>
            </a:pPr>
            <a:r>
              <a:t>Started out as a Shepherd</a:t>
            </a:r>
          </a:p>
          <a:p>
            <a:pPr lvl="1" marL="744410" marR="38607" indent="-271462" defTabSz="868680">
              <a:spcBef>
                <a:spcPts val="500"/>
              </a:spcBef>
              <a:defRPr sz="2660"/>
            </a:pPr>
            <a:r>
              <a:t>Jesus, the Good Shepherd</a:t>
            </a:r>
          </a:p>
          <a:p>
            <a:pPr marL="364363" marR="38607" indent="-325754" defTabSz="868680">
              <a:spcBef>
                <a:spcPts val="600"/>
              </a:spcBef>
              <a:defRPr sz="3040"/>
            </a:pPr>
            <a:r>
              <a:t>Greatest King of Israel </a:t>
            </a:r>
          </a:p>
          <a:p>
            <a:pPr lvl="1" marL="744410" marR="38607" indent="-271462" defTabSz="868680">
              <a:spcBef>
                <a:spcPts val="500"/>
              </a:spcBef>
              <a:defRPr sz="2660"/>
            </a:pPr>
            <a:r>
              <a:t>Jesus, the final King of Israel</a:t>
            </a:r>
          </a:p>
          <a:p>
            <a:pPr marL="364363" marR="38607" indent="-325754" defTabSz="868680">
              <a:spcBef>
                <a:spcPts val="600"/>
              </a:spcBef>
              <a:defRPr sz="3040"/>
            </a:pPr>
            <a:r>
              <a:t>Joined together both houses</a:t>
            </a:r>
          </a:p>
          <a:p>
            <a:pPr lvl="1" marL="744410" marR="38607" indent="-271462" defTabSz="868680">
              <a:spcBef>
                <a:spcPts val="500"/>
              </a:spcBef>
              <a:defRPr sz="2660"/>
            </a:pPr>
            <a:r>
              <a:t>Jesus will restore both houses</a:t>
            </a:r>
          </a:p>
          <a:p>
            <a:pPr marL="364363" marR="38607" indent="-325754" defTabSz="868680">
              <a:spcBef>
                <a:spcPts val="600"/>
              </a:spcBef>
              <a:defRPr sz="3040"/>
            </a:pPr>
            <a:r>
              <a:t>“A man after God’s own heart”</a:t>
            </a:r>
          </a:p>
          <a:p>
            <a:pPr lvl="1" marL="744410" marR="38607" indent="-271462" defTabSz="868680">
              <a:spcBef>
                <a:spcPts val="500"/>
              </a:spcBef>
              <a:defRPr sz="2660"/>
            </a:pPr>
            <a:r>
              <a:t>Jesus showed the heart of God</a:t>
            </a:r>
          </a:p>
          <a:p>
            <a:pPr marL="364363" marR="38607" indent="-325754" defTabSz="868680">
              <a:spcBef>
                <a:spcPts val="600"/>
              </a:spcBef>
              <a:defRPr sz="3040"/>
            </a:pPr>
            <a:r>
              <a:t>His name means “Beloved One”</a:t>
            </a:r>
          </a:p>
          <a:p>
            <a:pPr lvl="1" marL="744410" marR="38607" indent="-271462" defTabSz="868680">
              <a:spcBef>
                <a:spcPts val="500"/>
              </a:spcBef>
              <a:defRPr sz="2660"/>
            </a:pPr>
            <a:r>
              <a:t>“My only begotten son whom I love”</a:t>
            </a:r>
          </a:p>
          <a:p>
            <a:pPr marL="364363" marR="38607" indent="-325754" defTabSz="868680">
              <a:spcBef>
                <a:spcPts val="600"/>
              </a:spcBef>
              <a:defRPr sz="3040"/>
            </a:pPr>
            <a:r>
              <a:t>He laid out the plans for the 1st Temple</a:t>
            </a:r>
          </a:p>
        </p:txBody>
      </p:sp>
      <p:sp>
        <p:nvSpPr>
          <p:cNvPr id="212" name="Shape 212"/>
          <p:cNvSpPr/>
          <p:nvPr>
            <p:ph type="sldNum" sz="quarter" idx="4294967295"/>
          </p:nvPr>
        </p:nvSpPr>
        <p:spPr>
          <a:xfrm>
            <a:off x="7513408" y="6245224"/>
            <a:ext cx="213184" cy="298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40639" indent="40639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