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1pPr>
    <a:lvl2pPr marL="40639" marR="40639" indent="34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2pPr>
    <a:lvl3pPr marL="40639" marR="40639" indent="685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3pPr>
    <a:lvl4pPr marL="40639" marR="40639" indent="1028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4pPr>
    <a:lvl5pPr marL="40639" marR="40639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5pPr>
    <a:lvl6pPr marL="40639" marR="40639" indent="1714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6pPr>
    <a:lvl7pPr marL="40639" marR="40639" indent="2057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7pPr>
    <a:lvl8pPr marL="40639" marR="40639" indent="2400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8pPr>
    <a:lvl9pPr marL="40639" marR="40639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58850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0" marR="0">
              <a:defRPr>
                <a:solidFill>
                  <a:srgbClr val="000000"/>
                </a:solidFill>
                <a:uFillTx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</p:spPr>
        <p:txBody>
          <a:bodyPr>
            <a:normAutofit/>
          </a:bodyPr>
          <a:lstStyle>
            <a:lvl1pPr marL="0" marR="40639" indent="40639"/>
          </a:lstStyle>
          <a:p>
            <a:r>
              <a:t>Title Text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marR="40639"/>
            <a:lvl2pPr marL="936752" marR="40639" indent="-438911">
              <a:spcBef>
                <a:spcPts val="700"/>
              </a:spcBef>
              <a:buChar char="•"/>
              <a:defRPr sz="3200"/>
            </a:lvl2pPr>
            <a:lvl3pPr marL="1259838" marR="40639" indent="-304800">
              <a:spcBef>
                <a:spcPts val="700"/>
              </a:spcBef>
              <a:defRPr sz="3200"/>
            </a:lvl3pPr>
            <a:lvl4pPr marL="1777999" marR="40639" indent="-365760">
              <a:spcBef>
                <a:spcPts val="700"/>
              </a:spcBef>
              <a:buChar char="•"/>
              <a:defRPr sz="3200"/>
            </a:lvl4pPr>
            <a:lvl5pPr marL="2235199" marR="40639" indent="-36576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uFill>
                  <a:solidFill>
                    <a:srgbClr val="000000"/>
                  </a:solidFill>
                </a:uFill>
              </a:defRPr>
            </a:lvl1pPr>
            <a:lvl2pPr>
              <a:defRPr>
                <a:uFill>
                  <a:solidFill>
                    <a:srgbClr val="000000"/>
                  </a:solidFill>
                </a:uFill>
              </a:defRPr>
            </a:lvl2pPr>
            <a:lvl3pPr>
              <a:defRPr>
                <a:uFill>
                  <a:solidFill>
                    <a:srgbClr val="000000"/>
                  </a:solidFill>
                </a:uFill>
              </a:defRPr>
            </a:lvl3pPr>
            <a:lvl4pPr>
              <a:defRPr>
                <a:uFill>
                  <a:solidFill>
                    <a:srgbClr val="000000"/>
                  </a:solidFill>
                </a:uFill>
              </a:defRPr>
            </a:lvl4pPr>
            <a:lvl5pPr>
              <a:defRPr>
                <a:uFill>
                  <a:solidFill>
                    <a:srgbClr val="000000"/>
                  </a:solidFill>
                </a:u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 anchor="t">
            <a:normAutofit/>
          </a:bodyPr>
          <a:lstStyle>
            <a:lvl1pPr marL="0" marR="0" defTabSz="584200">
              <a:defRPr sz="42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669726" y="312539"/>
            <a:ext cx="7804548" cy="151804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0" marR="0" defTabSz="584200">
              <a:defRPr sz="4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669726" y="1830585"/>
            <a:ext cx="7804548" cy="4420197"/>
          </a:xfrm>
          <a:prstGeom prst="rect">
            <a:avLst/>
          </a:prstGeom>
        </p:spPr>
        <p:txBody>
          <a:bodyPr lIns="35718" tIns="35718" rIns="35718" bIns="35718">
            <a:normAutofit/>
          </a:bodyPr>
          <a:lstStyle>
            <a:lvl1pPr marL="296333" marR="0" indent="-296333" defTabSz="584200">
              <a:spcBef>
                <a:spcPts val="4200"/>
              </a:spcBef>
              <a:buSzPct val="75000"/>
              <a:defRPr sz="24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30250" marR="0" defTabSz="584200">
              <a:spcBef>
                <a:spcPts val="4200"/>
              </a:spcBef>
              <a:buSzPct val="75000"/>
              <a:buChar char="•"/>
              <a:defRPr sz="18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98217" marR="0" indent="-309217" defTabSz="584200">
              <a:spcBef>
                <a:spcPts val="4200"/>
              </a:spcBef>
              <a:buSzPct val="75000"/>
              <a:defRPr sz="16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29833" marR="0" indent="-296333" defTabSz="584200">
              <a:spcBef>
                <a:spcPts val="4200"/>
              </a:spcBef>
              <a:buSzPct val="75000"/>
              <a:buChar char="•"/>
              <a:defRPr sz="24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74333" marR="0" indent="-296333" defTabSz="584200">
              <a:spcBef>
                <a:spcPts val="4200"/>
              </a:spcBef>
              <a:buSzPct val="75000"/>
              <a:buChar char="•"/>
              <a:defRPr sz="2400"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pic" idx="13"/>
          </p:nvPr>
        </p:nvSpPr>
        <p:spPr>
          <a:xfrm>
            <a:off x="0" y="0"/>
            <a:ext cx="9140216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xfrm>
            <a:off x="4440732" y="6505277"/>
            <a:ext cx="253607" cy="249238"/>
          </a:xfrm>
          <a:prstGeom prst="rect">
            <a:avLst/>
          </a:prstGeom>
        </p:spPr>
        <p:txBody>
          <a:bodyPr lIns="35718" tIns="35718" rIns="35718" bIns="35718"/>
          <a:lstStyle>
            <a:lvl1pPr>
              <a:defRPr sz="1200"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marL="0" marR="0">
              <a:defRPr>
                <a:solidFill>
                  <a:srgbClr val="000000"/>
                </a:solidFill>
                <a:uFillTx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wrap="square" lIns="45719" tIns="45719" rIns="45719" bIns="45719"/>
          <a:lstStyle>
            <a:lvl1pPr algn="r" defTabSz="914400">
              <a:defRPr>
                <a:uFillTx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783590" indent="-285750">
              <a:spcBef>
                <a:spcPts val="600"/>
              </a:spcBef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463966" y="6245225"/>
            <a:ext cx="312068" cy="2989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58420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titleStyle>
    <p:bodyStyle>
      <a:lvl1pPr marL="383540" marR="40639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marL="824411" marR="40639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marL="1259839" marR="40639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marL="17780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marL="2235200" marR="40639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l="10710" t="11391" r="10710" b="11391"/>
          <a:stretch>
            <a:fillRect/>
          </a:stretch>
        </p:blipFill>
        <p:spPr>
          <a:xfrm>
            <a:off x="916781" y="-70381"/>
            <a:ext cx="7310359" cy="7183574"/>
          </a:xfrm>
          <a:prstGeom prst="rect">
            <a:avLst/>
          </a:prstGeom>
        </p:spPr>
      </p:pic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57159" y="389131"/>
            <a:ext cx="8229601" cy="1508126"/>
          </a:xfrm>
          <a:prstGeom prst="rect">
            <a:avLst/>
          </a:prstGeom>
        </p:spPr>
        <p:txBody>
          <a:bodyPr/>
          <a:lstStyle>
            <a:lvl1pPr>
              <a:defRPr sz="4900">
                <a:solidFill>
                  <a:schemeClr val="accent3">
                    <a:satOff val="18648"/>
                    <a:lumOff val="5971"/>
                  </a:schemeClr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dirty="0" smtClean="0"/>
              <a:t>Covenant</a:t>
            </a:r>
            <a:r>
              <a:rPr lang="en-US" dirty="0" smtClean="0"/>
              <a:t>s of the Bible</a:t>
            </a:r>
            <a:endParaRPr dirty="0"/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Covenant Established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Given at Sinai</a:t>
            </a:r>
          </a:p>
          <a:p>
            <a:r>
              <a:t>Accepted by the people</a:t>
            </a:r>
          </a:p>
          <a:p>
            <a:r>
              <a:t>Blood is shed - sacrificial system</a:t>
            </a:r>
          </a:p>
          <a:p>
            <a:r>
              <a:t>Blessings and curses are established - Deuteronomy 28 &amp; 29</a:t>
            </a:r>
          </a:p>
          <a:p>
            <a:r>
              <a:t>Exchange of Names - Exodus 34:5-9</a:t>
            </a:r>
          </a:p>
          <a:p>
            <a:r>
              <a:t>The Mark of circumcision</a:t>
            </a:r>
          </a:p>
          <a:p>
            <a:r>
              <a:t>A covenant meal is shared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sldNum" sz="quarter" idx="2"/>
          </p:nvPr>
        </p:nvSpPr>
        <p:spPr>
          <a:xfrm>
            <a:off x="7470564" y="6245225"/>
            <a:ext cx="298872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160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b="4555"/>
          <a:stretch>
            <a:fillRect/>
          </a:stretch>
        </p:blipFill>
        <p:spPr>
          <a:xfrm>
            <a:off x="38100" y="20637"/>
            <a:ext cx="9144195" cy="6923950"/>
          </a:xfrm>
          <a:prstGeom prst="rect">
            <a:avLst/>
          </a:prstGeom>
        </p:spPr>
      </p:pic>
      <p:sp>
        <p:nvSpPr>
          <p:cNvPr id="161" name="Shape 161"/>
          <p:cNvSpPr/>
          <p:nvPr/>
        </p:nvSpPr>
        <p:spPr>
          <a:xfrm>
            <a:off x="2955001" y="636236"/>
            <a:ext cx="3894397" cy="560898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6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41552" y="1797335"/>
            <a:ext cx="1160116" cy="2351584"/>
          </a:xfrm>
          <a:prstGeom prst="rect">
            <a:avLst/>
          </a:prstGeom>
        </p:spPr>
      </p:pic>
      <p:sp>
        <p:nvSpPr>
          <p:cNvPr id="163" name="Shape 163"/>
          <p:cNvSpPr/>
          <p:nvPr/>
        </p:nvSpPr>
        <p:spPr>
          <a:xfrm>
            <a:off x="3029731" y="1788226"/>
            <a:ext cx="3102284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74161" indent="-192881">
              <a:buSzPct val="100000"/>
              <a:buChar char="•"/>
            </a:pPr>
            <a:r>
              <a:rPr sz="2400" dirty="0"/>
              <a:t>The </a:t>
            </a:r>
            <a:r>
              <a:rPr lang="en-US" sz="2400" dirty="0" smtClean="0"/>
              <a:t>Citizens</a:t>
            </a:r>
            <a:endParaRPr sz="2400" dirty="0"/>
          </a:p>
          <a:p>
            <a:pPr marL="274161" indent="-192881">
              <a:buSzPct val="100000"/>
              <a:buChar char="•"/>
            </a:pPr>
            <a:r>
              <a:rPr sz="2400" dirty="0"/>
              <a:t>The Constitution</a:t>
            </a:r>
          </a:p>
        </p:txBody>
      </p:sp>
      <p:sp>
        <p:nvSpPr>
          <p:cNvPr id="164" name="Shape 164"/>
          <p:cNvSpPr/>
          <p:nvPr/>
        </p:nvSpPr>
        <p:spPr>
          <a:xfrm>
            <a:off x="3534770" y="806148"/>
            <a:ext cx="289332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sz="3200" dirty="0"/>
              <a:t>The Kingdom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1" animBg="1" advAuto="0"/>
      <p:bldP spid="162" grpId="3" animBg="1" advAuto="0"/>
      <p:bldP spid="163" grpId="4" build="p" bldLvl="5" animBg="1" advAuto="0"/>
      <p:bldP spid="164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Kingdom Established</a:t>
            </a:r>
          </a:p>
        </p:txBody>
      </p:sp>
      <p:sp>
        <p:nvSpPr>
          <p:cNvPr id="167" name="Shape 167"/>
          <p:cNvSpPr>
            <a:spLocks noGrp="1"/>
          </p:cNvSpPr>
          <p:nvPr>
            <p:ph type="body" idx="1"/>
          </p:nvPr>
        </p:nvSpPr>
        <p:spPr>
          <a:xfrm>
            <a:off x="457200" y="1764626"/>
            <a:ext cx="8229600" cy="5257801"/>
          </a:xfrm>
          <a:prstGeom prst="rect">
            <a:avLst/>
          </a:prstGeom>
        </p:spPr>
        <p:txBody>
          <a:bodyPr/>
          <a:lstStyle/>
          <a:p>
            <a:r>
              <a:t>They are going to build the “Kingdom of Israel”</a:t>
            </a:r>
          </a:p>
          <a:p>
            <a:r>
              <a:t>In Ancient Near East the king institutes a Constitution for the Kingdom</a:t>
            </a:r>
          </a:p>
          <a:p>
            <a:r>
              <a:t>Torah is their Constitution</a:t>
            </a:r>
          </a:p>
          <a:p>
            <a:r>
              <a:t>YHVH is their King</a:t>
            </a:r>
          </a:p>
        </p:txBody>
      </p:sp>
      <p:sp>
        <p:nvSpPr>
          <p:cNvPr id="168" name="Shape 1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457200" y="-161926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Elements of the Constitution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xfrm>
            <a:off x="457201" y="1053072"/>
            <a:ext cx="8686800" cy="5677928"/>
          </a:xfrm>
          <a:prstGeom prst="rect">
            <a:avLst/>
          </a:prstGeom>
        </p:spPr>
        <p:txBody>
          <a:bodyPr/>
          <a:lstStyle/>
          <a:p>
            <a:pPr marL="383539" indent="-342899">
              <a:defRPr sz="2900"/>
            </a:pPr>
            <a:r>
              <a:rPr dirty="0"/>
              <a:t>Principles of Worship - Sacrificial system and the Priesthood</a:t>
            </a:r>
          </a:p>
          <a:p>
            <a:pPr marL="383539" indent="-342899">
              <a:defRPr sz="2900"/>
            </a:pPr>
            <a:r>
              <a:rPr dirty="0"/>
              <a:t>King’s Responsibilities - to care for the people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rPr dirty="0"/>
              <a:t>He brings equity and justice to them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rPr dirty="0"/>
              <a:t>He gives them righteous rulings to bring order out of the chaos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rPr dirty="0"/>
              <a:t>He is “enthroned” by entering into the “rest” of the Sabbath</a:t>
            </a:r>
          </a:p>
          <a:p>
            <a:pPr marL="383539" indent="-342899">
              <a:defRPr sz="2900"/>
            </a:pPr>
            <a:r>
              <a:rPr dirty="0"/>
              <a:t>Tithe instead of Taxes - to support the Temple and Priests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rPr dirty="0"/>
              <a:t>The people bring a “tribute” to their King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Elements of the Constitution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xfrm>
            <a:off x="457200" y="1495750"/>
            <a:ext cx="8229600" cy="5924697"/>
          </a:xfrm>
          <a:prstGeom prst="rect">
            <a:avLst/>
          </a:prstGeom>
        </p:spPr>
        <p:txBody>
          <a:bodyPr/>
          <a:lstStyle/>
          <a:p>
            <a:pPr marL="383539" indent="-342899">
              <a:defRPr sz="2900"/>
            </a:pPr>
            <a:r>
              <a:t>Health and Sanitation - Dietary and Cleanliness laws, including managing disease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t>Washing under running water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t>Sewage system outside the camp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t>Isolation of communicable disease</a:t>
            </a:r>
          </a:p>
          <a:p>
            <a:pPr marL="383539" indent="-342899">
              <a:defRPr sz="2900"/>
            </a:pPr>
            <a:r>
              <a:t>Military Requirements &amp; War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t>Humane treatment of prisoners</a:t>
            </a:r>
          </a:p>
          <a:p>
            <a:pPr marL="383539" indent="-342899">
              <a:defRPr sz="2900"/>
            </a:pPr>
            <a:r>
              <a:t>Capital Punishment </a:t>
            </a:r>
          </a:p>
          <a:p>
            <a:pPr marL="793795" lvl="1" indent="-295955">
              <a:spcBef>
                <a:spcPts val="700"/>
              </a:spcBef>
              <a:defRPr sz="2600"/>
            </a:pPr>
            <a:r>
              <a:t>Two or three witnesses</a:t>
            </a:r>
          </a:p>
          <a:p>
            <a:pPr marL="383539" indent="-342899">
              <a:defRPr sz="2900"/>
            </a:pPr>
            <a:r>
              <a:t>Judicial System</a:t>
            </a:r>
          </a:p>
        </p:txBody>
      </p:sp>
      <p:sp>
        <p:nvSpPr>
          <p:cNvPr id="176" name="Shape 1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Judicial System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100"/>
            </a:pPr>
            <a:r>
              <a:t>Moses instructs them on their court system</a:t>
            </a:r>
          </a:p>
          <a:p>
            <a:pPr>
              <a:defRPr sz="3100"/>
            </a:pPr>
            <a:r>
              <a:t>Those in authority were expected to protect the rights of the poor and weak in society. </a:t>
            </a:r>
          </a:p>
          <a:p>
            <a:pPr>
              <a:defRPr sz="3100"/>
            </a:pPr>
            <a:r>
              <a:t>“True justice” (see Lev 19:15) was required of kings, officials and local magistrates. </a:t>
            </a:r>
          </a:p>
          <a:p>
            <a:pPr marL="840739" lvl="1" indent="-342899">
              <a:spcBef>
                <a:spcPts val="700"/>
              </a:spcBef>
              <a:buChar char="•"/>
              <a:defRPr sz="3100"/>
            </a:pPr>
            <a:r>
              <a:t>the book of Judges and in prophetic literature (Is 1:23) describes a society in which “laws are enacted, but ignored”</a:t>
            </a:r>
          </a:p>
        </p:txBody>
      </p:sp>
      <p:sp>
        <p:nvSpPr>
          <p:cNvPr id="180" name="Shape 1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457200" y="-161926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Judicial System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294728" y="1180161"/>
            <a:ext cx="8554544" cy="5257801"/>
          </a:xfrm>
          <a:prstGeom prst="rect">
            <a:avLst/>
          </a:prstGeom>
        </p:spPr>
        <p:txBody>
          <a:bodyPr/>
          <a:lstStyle/>
          <a:p>
            <a:r>
              <a:rPr dirty="0"/>
              <a:t>The U.S. judicial system is based on this</a:t>
            </a:r>
          </a:p>
          <a:p>
            <a:r>
              <a:rPr dirty="0"/>
              <a:t>Three types of Judges in the courts</a:t>
            </a:r>
          </a:p>
          <a:p>
            <a:pPr lvl="1"/>
            <a:r>
              <a:rPr dirty="0"/>
              <a:t>Judges of Three (a “Bet-din”)</a:t>
            </a:r>
          </a:p>
          <a:p>
            <a:pPr lvl="1"/>
            <a:r>
              <a:rPr dirty="0"/>
              <a:t>Judges of Twenty-three</a:t>
            </a:r>
          </a:p>
          <a:p>
            <a:pPr lvl="1"/>
            <a:r>
              <a:rPr dirty="0"/>
              <a:t>Judges of the Sanhedrin</a:t>
            </a:r>
          </a:p>
          <a:p>
            <a:r>
              <a:rPr dirty="0"/>
              <a:t>Judges were to be "able men, such as [those who] fear God, men of truth, hating unjust gain" (Ex. 18:21) and "wise men, understanding and full of knowledge" </a:t>
            </a:r>
          </a:p>
          <a:p>
            <a:pPr lvl="1"/>
            <a:r>
              <a:rPr dirty="0"/>
              <a:t>Deut. 1:13; 1 Tim 3:8-10</a:t>
            </a:r>
          </a:p>
        </p:txBody>
      </p:sp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Judicial System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xfrm>
            <a:off x="315994" y="1461069"/>
            <a:ext cx="8512012" cy="5257801"/>
          </a:xfrm>
          <a:prstGeom prst="rect">
            <a:avLst/>
          </a:prstGeom>
        </p:spPr>
        <p:txBody>
          <a:bodyPr/>
          <a:lstStyle/>
          <a:p>
            <a:pPr marL="383539" indent="-342899">
              <a:defRPr sz="2600"/>
            </a:pPr>
            <a:r>
              <a:t>Judges of Three - (local) monetary matters; theft, bodily injury, damage and compensation, rapists and defamers; lashes, sighting of the moon</a:t>
            </a:r>
          </a:p>
          <a:p>
            <a:pPr marL="840739" lvl="1" indent="-342899">
              <a:spcBef>
                <a:spcPts val="700"/>
              </a:spcBef>
              <a:buChar char="•"/>
              <a:defRPr sz="2600"/>
            </a:pPr>
            <a:r>
              <a:t>Our local court system</a:t>
            </a:r>
          </a:p>
          <a:p>
            <a:pPr marL="383539" indent="-342899">
              <a:defRPr sz="2600"/>
            </a:pPr>
            <a:r>
              <a:t>Judges of Twenty-three - (small Sanhedrin) Trial of Yeshua was illegal: it occurred at night by Rabbinical Priests NOT by The Great Sanhedrin. Capital offenses to be judged during the day</a:t>
            </a:r>
          </a:p>
          <a:p>
            <a:pPr marL="840739" lvl="1" indent="-342899">
              <a:spcBef>
                <a:spcPts val="700"/>
              </a:spcBef>
              <a:buChar char="•"/>
              <a:defRPr sz="2600"/>
            </a:pPr>
            <a:r>
              <a:t>Federal court</a:t>
            </a:r>
          </a:p>
          <a:p>
            <a:pPr marL="383539" indent="-342899">
              <a:defRPr sz="2600"/>
            </a:pPr>
            <a:r>
              <a:t>Judges of 71 - the Great Sanhedrin - highest court</a:t>
            </a:r>
          </a:p>
          <a:p>
            <a:pPr marL="840739" lvl="1" indent="-342899">
              <a:spcBef>
                <a:spcPts val="700"/>
              </a:spcBef>
              <a:buChar char="•"/>
              <a:defRPr sz="2600"/>
            </a:pPr>
            <a:r>
              <a:t>Supreme court</a:t>
            </a:r>
          </a:p>
        </p:txBody>
      </p:sp>
      <p:sp>
        <p:nvSpPr>
          <p:cNvPr id="188" name="Shape 1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Immigration Laws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Stranger or Foreigner</a:t>
            </a:r>
          </a:p>
          <a:p>
            <a:pPr lvl="1"/>
            <a:r>
              <a:t>temporary resident</a:t>
            </a:r>
          </a:p>
          <a:p>
            <a:pPr lvl="1"/>
            <a:r>
              <a:t>does not have the same rights as a citizen</a:t>
            </a:r>
          </a:p>
          <a:p>
            <a:pPr lvl="1"/>
            <a:r>
              <a:t>is to be taken care of and protected</a:t>
            </a:r>
          </a:p>
          <a:p>
            <a:r>
              <a:t>The ger (גֵּר), the resident alien,</a:t>
            </a:r>
          </a:p>
          <a:p>
            <a:pPr lvl="1"/>
            <a:r>
              <a:t>lived more or less permanently in his adopted community </a:t>
            </a:r>
          </a:p>
          <a:p>
            <a:pPr lvl="1"/>
            <a:r>
              <a:t>applying for citizenship</a:t>
            </a:r>
          </a:p>
          <a:p>
            <a:pPr lvl="1"/>
            <a:r>
              <a:t>they learned the law of the Land</a:t>
            </a:r>
          </a:p>
        </p:txBody>
      </p: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Purpose of the Constitution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xfrm>
            <a:off x="457199" y="1469740"/>
            <a:ext cx="8229601" cy="5257801"/>
          </a:xfrm>
          <a:prstGeom prst="rect">
            <a:avLst/>
          </a:prstGeom>
        </p:spPr>
        <p:txBody>
          <a:bodyPr/>
          <a:lstStyle/>
          <a:p>
            <a:pPr marL="383539" indent="-342899">
              <a:defRPr sz="2600"/>
            </a:pPr>
            <a:r>
              <a:t>So that they would prosper and live long in the Land</a:t>
            </a:r>
          </a:p>
          <a:p>
            <a:pPr marL="383539" indent="-342899">
              <a:defRPr sz="2600"/>
            </a:pPr>
            <a:r>
              <a:t>Lev. 20:22 “You are to observe all my regulations and rulings and act on them, so that the land to which I am bringing you will not vomit you out.”</a:t>
            </a:r>
          </a:p>
          <a:p>
            <a:pPr marL="383539" indent="-342899">
              <a:defRPr sz="2600"/>
            </a:pPr>
            <a:r>
              <a:t>Deut 11:8, 9 "You shall therefore keep every commandment which I am commanding you today, so that you may be strong and go in and possess the land into which you are about to cross to possess it; so that you may prolong your days on the land which the LORD swore to your fathers to give to them and to their descendants, a land flowing with milk and honey.</a:t>
            </a:r>
          </a:p>
        </p:txBody>
      </p:sp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457200" y="92073"/>
            <a:ext cx="8229600" cy="1508128"/>
          </a:xfrm>
          <a:prstGeom prst="rect">
            <a:avLst/>
          </a:prstGeom>
        </p:spPr>
        <p:txBody>
          <a:bodyPr/>
          <a:lstStyle/>
          <a:p>
            <a:r>
              <a:t>The Covenants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21546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36221" marR="38607" indent="-536221" defTabSz="868680">
              <a:spcBef>
                <a:spcPts val="600"/>
              </a:spcBef>
              <a:buAutoNum type="arabicPeriod"/>
              <a:defRPr sz="3040"/>
            </a:pPr>
            <a:r>
              <a:t>Adam - Dominion and Authority</a:t>
            </a:r>
          </a:p>
          <a:p>
            <a:pPr marL="536221" marR="38607" indent="-536221" defTabSz="868680">
              <a:spcBef>
                <a:spcPts val="600"/>
              </a:spcBef>
              <a:buAutoNum type="arabicPeriod"/>
              <a:defRPr sz="3040"/>
            </a:pPr>
            <a:r>
              <a:t>Noah - Preservation of the earth</a:t>
            </a:r>
          </a:p>
          <a:p>
            <a:pPr marL="536221" marR="38607" indent="-536221" defTabSz="868680">
              <a:spcBef>
                <a:spcPts val="600"/>
              </a:spcBef>
              <a:buAutoNum type="arabicPeriod"/>
              <a:defRPr sz="3040"/>
            </a:pPr>
            <a:r>
              <a:t>Abraham, Isaac, Jacob - Covenant of Faith, Land, and Prosperity</a:t>
            </a:r>
            <a:endParaRPr>
              <a:solidFill>
                <a:schemeClr val="accent3">
                  <a:satOff val="18648"/>
                  <a:lumOff val="5971"/>
                </a:schemeClr>
              </a:solidFill>
            </a:endParaRPr>
          </a:p>
          <a:p>
            <a:pPr marL="536221" marR="38607" indent="-536221" defTabSz="868680">
              <a:spcBef>
                <a:spcPts val="600"/>
              </a:spcBef>
              <a:buAutoNum type="arabicPeriod"/>
              <a:defRPr sz="3040">
                <a:solidFill>
                  <a:srgbClr val="FFFB00"/>
                </a:solidFill>
              </a:defRPr>
            </a:pPr>
            <a:r>
              <a:t>Moses - Marriage Covenant</a:t>
            </a:r>
          </a:p>
          <a:p>
            <a:pPr marL="783190" marR="38607" lvl="1" indent="-310242" defTabSz="868680">
              <a:spcBef>
                <a:spcPts val="600"/>
              </a:spcBef>
              <a:buChar char="–"/>
              <a:defRPr sz="3040">
                <a:solidFill>
                  <a:srgbClr val="FFFB00"/>
                </a:solidFill>
              </a:defRPr>
            </a:pPr>
            <a:r>
              <a:t>Part two - Constitution of the Kingdom</a:t>
            </a:r>
          </a:p>
          <a:p>
            <a:pPr marL="536221" marR="38607" indent="-536221" defTabSz="868680">
              <a:spcBef>
                <a:spcPts val="600"/>
              </a:spcBef>
              <a:buAutoNum type="arabicPeriod"/>
              <a:defRPr sz="3040"/>
            </a:pPr>
            <a:r>
              <a:t>David - Kingdom Covenant</a:t>
            </a:r>
          </a:p>
          <a:p>
            <a:pPr marL="536221" marR="38607" indent="-536221" defTabSz="868680">
              <a:spcBef>
                <a:spcPts val="600"/>
              </a:spcBef>
              <a:buAutoNum type="arabicPeriod"/>
              <a:defRPr sz="3040"/>
            </a:pPr>
            <a:r>
              <a:t>Jesus - New/Renewed Covenant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4294967295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457200" y="-9111"/>
            <a:ext cx="8229600" cy="1508126"/>
          </a:xfrm>
          <a:prstGeom prst="rect">
            <a:avLst/>
          </a:prstGeom>
        </p:spPr>
        <p:txBody>
          <a:bodyPr/>
          <a:lstStyle/>
          <a:p>
            <a:r>
              <a:t>The Davidic Covenant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200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b="6841"/>
          <a:stretch>
            <a:fillRect/>
          </a:stretch>
        </p:blipFill>
        <p:spPr>
          <a:xfrm>
            <a:off x="2565400" y="1343039"/>
            <a:ext cx="4013200" cy="532399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mos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227" y="1559457"/>
            <a:ext cx="3714275" cy="50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2216949" y="232952"/>
            <a:ext cx="5595412" cy="1629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>
              <a:defRPr sz="5000">
                <a:uFillTx/>
              </a:defRPr>
            </a:pPr>
            <a:r>
              <a:rPr>
                <a:solidFill>
                  <a:srgbClr val="FFFFFF"/>
                </a:solidFill>
              </a:rPr>
              <a:t>Covenant of Moses</a:t>
            </a:r>
          </a:p>
          <a:p>
            <a:pPr marL="0" marR="0">
              <a:defRPr>
                <a:uFillTx/>
              </a:defRPr>
            </a:pPr>
            <a:endParaRPr sz="2800">
              <a:solidFill>
                <a:srgbClr val="FFFFFF"/>
              </a:solidFill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127344" y="1523585"/>
            <a:ext cx="4800601" cy="3381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>
              <a:defRPr>
                <a:uFillTx/>
              </a:defRPr>
            </a:pPr>
            <a:endParaRPr/>
          </a:p>
          <a:p>
            <a:pPr marL="0" marR="0">
              <a:defRPr>
                <a:uFillTx/>
              </a:defRPr>
            </a:pPr>
            <a:r>
              <a:rPr sz="4000">
                <a:solidFill>
                  <a:srgbClr val="FFFFFF"/>
                </a:solidFill>
              </a:rPr>
              <a:t>Two Parts:</a:t>
            </a:r>
          </a:p>
          <a:p>
            <a:pPr marL="0" marR="0">
              <a:defRPr>
                <a:uFillTx/>
              </a:defRPr>
            </a:pPr>
            <a:r>
              <a:rPr sz="4000">
                <a:solidFill>
                  <a:srgbClr val="FFFFFF"/>
                </a:solidFill>
              </a:rPr>
              <a:t>The Marriage</a:t>
            </a:r>
          </a:p>
          <a:p>
            <a:pPr marL="0" marR="0">
              <a:defRPr>
                <a:uFillTx/>
              </a:defRPr>
            </a:pPr>
            <a:r>
              <a:rPr sz="4000">
                <a:solidFill>
                  <a:srgbClr val="FFFFFF"/>
                </a:solidFill>
              </a:rPr>
              <a:t>The Constitution</a:t>
            </a:r>
          </a:p>
          <a:p>
            <a:pPr marL="0" marR="0">
              <a:defRPr sz="3500">
                <a:uFillTx/>
              </a:defRPr>
            </a:pPr>
            <a:endParaRPr>
              <a:solidFill>
                <a:srgbClr val="FFFFFF"/>
              </a:solidFill>
            </a:endParaRPr>
          </a:p>
          <a:p>
            <a:pPr marL="0" marR="0">
              <a:defRPr>
                <a:uFillTx/>
              </a:defRPr>
            </a:pP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Review: Steps to Covenant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61764" cy="5257800"/>
          </a:xfrm>
          <a:prstGeom prst="rect">
            <a:avLst/>
          </a:prstGeom>
        </p:spPr>
        <p:txBody>
          <a:bodyPr/>
          <a:lstStyle/>
          <a:p>
            <a:pPr marL="602074" indent="-602074">
              <a:buAutoNum type="arabicPeriod"/>
            </a:pPr>
            <a:r>
              <a:t>Passover - the doorway to Covenant</a:t>
            </a:r>
          </a:p>
          <a:p>
            <a:pPr marL="602074" indent="-602074">
              <a:buAutoNum type="arabicPeriod"/>
            </a:pPr>
            <a:r>
              <a:t>Crossing of the Red Sea - declared innocent</a:t>
            </a:r>
          </a:p>
          <a:p>
            <a:pPr marL="602074" indent="-602074">
              <a:buAutoNum type="arabicPeriod"/>
            </a:pPr>
            <a:r>
              <a:t>40 days in Wilderness - preparation</a:t>
            </a:r>
          </a:p>
          <a:p>
            <a:pPr marL="602074" indent="-602074">
              <a:buAutoNum type="arabicPeriod"/>
            </a:pPr>
            <a:r>
              <a:t>Mount Sinai - the wedding</a:t>
            </a:r>
          </a:p>
          <a:p>
            <a:pPr marL="602074" indent="-602074">
              <a:buAutoNum type="arabicPeriod"/>
            </a:pPr>
            <a:r>
              <a:t>Giving of Ten Commandments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200400" cy="42211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50391">
              <a:defRPr sz="4092"/>
            </a:pPr>
            <a:r>
              <a:rPr sz="5022">
                <a:solidFill>
                  <a:srgbClr val="FFFFFF"/>
                </a:solidFill>
              </a:rPr>
              <a:t>Torah:</a:t>
            </a:r>
            <a:r>
              <a:rPr sz="3348">
                <a:solidFill>
                  <a:srgbClr val="FFFFFF"/>
                </a:solidFill>
              </a:rPr>
              <a:t> </a:t>
            </a:r>
            <a:br>
              <a:rPr sz="3348">
                <a:solidFill>
                  <a:srgbClr val="FFFFFF"/>
                </a:solidFill>
              </a:rPr>
            </a:br>
            <a:r>
              <a:rPr sz="3348">
                <a:solidFill>
                  <a:srgbClr val="FFFFFF"/>
                </a:solidFill>
              </a:rPr>
              <a:t>the Ketubah or wedding contract. The Covenant between YWHW and His people</a:t>
            </a:r>
          </a:p>
        </p:txBody>
      </p:sp>
      <p:pic>
        <p:nvPicPr>
          <p:cNvPr id="133" name="ACC%20Ketubah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0" y="609600"/>
            <a:ext cx="5057775" cy="586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.png"/>
          <p:cNvPicPr>
            <a:picLocks noChangeAspect="1"/>
          </p:cNvPicPr>
          <p:nvPr/>
        </p:nvPicPr>
        <p:blipFill>
          <a:blip r:embed="rId2">
            <a:extLst/>
          </a:blip>
          <a:srcRect l="7142" t="23760" r="6250" b="35951"/>
          <a:stretch>
            <a:fillRect/>
          </a:stretch>
        </p:blipFill>
        <p:spPr>
          <a:xfrm>
            <a:off x="114895" y="2796238"/>
            <a:ext cx="8914109" cy="3080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5639" y="142905"/>
            <a:ext cx="3005718" cy="2587418"/>
          </a:xfrm>
          <a:prstGeom prst="rect">
            <a:avLst/>
          </a:prstGeom>
        </p:spPr>
      </p:pic>
      <p:pic>
        <p:nvPicPr>
          <p:cNvPr id="137" name="pasted-image.tif"/>
          <p:cNvPicPr>
            <a:picLocks noChangeAspect="1"/>
          </p:cNvPicPr>
          <p:nvPr/>
        </p:nvPicPr>
        <p:blipFill>
          <a:blip r:embed="rId4">
            <a:extLst/>
          </a:blip>
          <a:srcRect l="29406" r="29406"/>
          <a:stretch>
            <a:fillRect/>
          </a:stretch>
        </p:blipFill>
        <p:spPr>
          <a:xfrm>
            <a:off x="7817" y="-23810"/>
            <a:ext cx="1813667" cy="2921039"/>
          </a:xfrm>
          <a:prstGeom prst="rect">
            <a:avLst/>
          </a:prstGeom>
        </p:spPr>
      </p:pic>
      <p:pic>
        <p:nvPicPr>
          <p:cNvPr id="138" name="pasted-image.tif"/>
          <p:cNvPicPr>
            <a:picLocks noChangeAspect="1"/>
          </p:cNvPicPr>
          <p:nvPr/>
        </p:nvPicPr>
        <p:blipFill>
          <a:blip r:embed="rId5">
            <a:extLst/>
          </a:blip>
          <a:srcRect b="9026"/>
          <a:stretch>
            <a:fillRect/>
          </a:stretch>
        </p:blipFill>
        <p:spPr>
          <a:xfrm>
            <a:off x="5397503" y="454503"/>
            <a:ext cx="3441090" cy="1753073"/>
          </a:xfrm>
          <a:prstGeom prst="rect">
            <a:avLst/>
          </a:prstGeom>
        </p:spPr>
      </p:pic>
      <p:pic>
        <p:nvPicPr>
          <p:cNvPr id="139" name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901760" y="3922319"/>
            <a:ext cx="3161821" cy="1995835"/>
          </a:xfrm>
          <a:prstGeom prst="rect">
            <a:avLst/>
          </a:prstGeom>
        </p:spPr>
      </p:pic>
      <p:pic>
        <p:nvPicPr>
          <p:cNvPr id="140" name="pasted-image.png"/>
          <p:cNvPicPr>
            <a:picLocks noChangeAspect="1"/>
          </p:cNvPicPr>
          <p:nvPr/>
        </p:nvPicPr>
        <p:blipFill>
          <a:blip r:embed="rId7">
            <a:extLst/>
          </a:blip>
          <a:srcRect l="6425" t="10469" r="36899" b="7663"/>
          <a:stretch>
            <a:fillRect/>
          </a:stretch>
        </p:blipFill>
        <p:spPr>
          <a:xfrm>
            <a:off x="3810963" y="3845697"/>
            <a:ext cx="2123320" cy="2149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dissolve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2" animBg="1" advAuto="0"/>
      <p:bldP spid="137" grpId="1" animBg="1" advAuto="0"/>
      <p:bldP spid="138" grpId="4" animBg="1" advAuto="0"/>
      <p:bldP spid="139" grpId="5" animBg="1" advAuto="0"/>
      <p:bldP spid="140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did Jesus Say?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Jesus says all the Law hangs on these two commandments</a:t>
            </a:r>
          </a:p>
          <a:p>
            <a:pPr lvl="1"/>
            <a:r>
              <a:t>Deut 6:4,5 - the Shema: "Hear, O Israel! The LORD is our God, the LORD is one! "You shall love the LORD your God with all your heart and with all your soul and with all your might.”</a:t>
            </a:r>
          </a:p>
          <a:p>
            <a:pPr lvl="1"/>
            <a:r>
              <a:t>Lev 19:18 - love your neighbor as yourself</a:t>
            </a:r>
          </a:p>
        </p:txBody>
      </p:sp>
      <p:sp>
        <p:nvSpPr>
          <p:cNvPr id="144" name="Shape 144"/>
          <p:cNvSpPr>
            <a:spLocks noGrp="1"/>
          </p:cNvSpPr>
          <p:nvPr>
            <p:ph type="sldNum" sz="quarter" idx="2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xfrm>
            <a:off x="318860" y="424313"/>
            <a:ext cx="8659293" cy="626926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400"/>
            </a:pPr>
            <a:r>
              <a:t>Love the LORD your God</a:t>
            </a:r>
          </a:p>
          <a:p>
            <a:pPr marL="564444" indent="-564444">
              <a:buAutoNum type="arabicPeriod"/>
              <a:defRPr sz="2400"/>
            </a:pPr>
            <a:r>
              <a:t>I am YHVH your Elohim</a:t>
            </a:r>
          </a:p>
          <a:p>
            <a:pPr marL="564444" indent="-564444">
              <a:buAutoNum type="arabicPeriod"/>
              <a:defRPr sz="2400"/>
            </a:pPr>
            <a:r>
              <a:t>Thou shall have no other gods before Me</a:t>
            </a:r>
          </a:p>
          <a:p>
            <a:pPr marL="564444" indent="-564444">
              <a:buAutoNum type="arabicPeriod"/>
              <a:defRPr sz="2400"/>
            </a:pPr>
            <a:r>
              <a:t>Thou shall not take the name of YHVH your Elohim in vain </a:t>
            </a:r>
          </a:p>
          <a:p>
            <a:pPr marL="564444" indent="-564444">
              <a:buAutoNum type="arabicPeriod"/>
              <a:defRPr sz="2400"/>
            </a:pPr>
            <a:r>
              <a:t>Remember to keep the Sabbath day, to keep it holy </a:t>
            </a:r>
          </a:p>
          <a:p>
            <a:pPr marL="564444" indent="-564444">
              <a:buAutoNum type="arabicPeriod"/>
              <a:defRPr sz="2400"/>
            </a:pPr>
            <a:r>
              <a:t>Honor thy father and thy mother</a:t>
            </a:r>
          </a:p>
          <a:p>
            <a:pPr marL="0" indent="0">
              <a:buSzTx/>
              <a:buNone/>
              <a:defRPr sz="3400"/>
            </a:pPr>
            <a:r>
              <a:t>Love your neighbor as yourself</a:t>
            </a:r>
          </a:p>
          <a:p>
            <a:pPr marL="564444" indent="-564444">
              <a:buAutoNum type="arabicPeriod" startAt="6"/>
              <a:defRPr sz="2400"/>
            </a:pPr>
            <a:r>
              <a:t>Thou shall not kill</a:t>
            </a:r>
          </a:p>
          <a:p>
            <a:pPr marL="564444" indent="-564444">
              <a:buAutoNum type="arabicPeriod" startAt="6"/>
              <a:defRPr sz="2400"/>
            </a:pPr>
            <a:r>
              <a:t>Thou shall not commit adultery</a:t>
            </a:r>
          </a:p>
          <a:p>
            <a:pPr marL="564444" indent="-564444">
              <a:buAutoNum type="arabicPeriod" startAt="6"/>
              <a:defRPr sz="2400"/>
            </a:pPr>
            <a:r>
              <a:t>Thou shall not steal</a:t>
            </a:r>
          </a:p>
          <a:p>
            <a:pPr marL="564444" indent="-564444">
              <a:buAutoNum type="arabicPeriod" startAt="6"/>
              <a:defRPr sz="2400"/>
            </a:pPr>
            <a:r>
              <a:t>Thou shall not bear false witness against thy neighbor </a:t>
            </a:r>
          </a:p>
          <a:p>
            <a:pPr marL="564444" indent="-564444">
              <a:buAutoNum type="arabicPeriod" startAt="6"/>
              <a:defRPr sz="2400"/>
            </a:pPr>
            <a:r>
              <a:t>Thou shall not covet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4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87778" y="266848"/>
            <a:ext cx="992458" cy="992458"/>
          </a:xfrm>
          <a:prstGeom prst="rect">
            <a:avLst/>
          </a:prstGeom>
        </p:spPr>
      </p:pic>
      <p:pic>
        <p:nvPicPr>
          <p:cNvPr id="14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5213" y="3406268"/>
            <a:ext cx="992459" cy="99245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457200" y="-161926"/>
            <a:ext cx="8229600" cy="2177196"/>
          </a:xfrm>
          <a:prstGeom prst="rect">
            <a:avLst/>
          </a:prstGeom>
        </p:spPr>
        <p:txBody>
          <a:bodyPr/>
          <a:lstStyle/>
          <a:p>
            <a:r>
              <a:rPr dirty="0"/>
              <a:t>The Covenant of Moses</a:t>
            </a:r>
          </a:p>
          <a:p>
            <a:r>
              <a:rPr dirty="0"/>
              <a:t>The Constitution of the Kingdom</a:t>
            </a:r>
          </a:p>
        </p:txBody>
      </p:sp>
      <p:sp>
        <p:nvSpPr>
          <p:cNvPr id="152" name="Shape 152"/>
          <p:cNvSpPr>
            <a:spLocks noGrp="1"/>
          </p:cNvSpPr>
          <p:nvPr>
            <p:ph type="sldNum" sz="quarter" idx="2"/>
          </p:nvPr>
        </p:nvSpPr>
        <p:spPr>
          <a:xfrm>
            <a:off x="7513408" y="6245225"/>
            <a:ext cx="213184" cy="29898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15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383" y="1795808"/>
            <a:ext cx="8783234" cy="563160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9525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4630</TotalTime>
  <Words>888</Words>
  <Application>Microsoft Office PowerPoint</Application>
  <PresentationFormat>On-screen Show (4:3)</PresentationFormat>
  <Paragraphs>124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Chalkduster</vt:lpstr>
      <vt:lpstr>Helvetica Light</vt:lpstr>
      <vt:lpstr>Lucida Grande</vt:lpstr>
      <vt:lpstr>White</vt:lpstr>
      <vt:lpstr>Covenants of the Bible</vt:lpstr>
      <vt:lpstr>The Covenants</vt:lpstr>
      <vt:lpstr>PowerPoint Presentation</vt:lpstr>
      <vt:lpstr>Review: Steps to Covenant</vt:lpstr>
      <vt:lpstr>Torah:  the Ketubah or wedding contract. The Covenant between YWHW and His people</vt:lpstr>
      <vt:lpstr>PowerPoint Presentation</vt:lpstr>
      <vt:lpstr>What did Jesus Say?</vt:lpstr>
      <vt:lpstr>PowerPoint Presentation</vt:lpstr>
      <vt:lpstr>The Covenant of Moses The Constitution of the Kingdom</vt:lpstr>
      <vt:lpstr>The Covenant Established</vt:lpstr>
      <vt:lpstr>PowerPoint Presentation</vt:lpstr>
      <vt:lpstr>The Kingdom Established</vt:lpstr>
      <vt:lpstr>Elements of the Constitution</vt:lpstr>
      <vt:lpstr>Elements of the Constitution</vt:lpstr>
      <vt:lpstr>Judicial System</vt:lpstr>
      <vt:lpstr>Judicial System</vt:lpstr>
      <vt:lpstr>Judicial System</vt:lpstr>
      <vt:lpstr>Immigration Laws</vt:lpstr>
      <vt:lpstr>Purpose of the Constitution</vt:lpstr>
      <vt:lpstr>The Davidic Covenant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Covenants of the Bible</dc:title>
  <dc:creator>Teresa Bruce</dc:creator>
  <cp:lastModifiedBy>Teresa Bruce</cp:lastModifiedBy>
  <cp:revision>3</cp:revision>
  <dcterms:modified xsi:type="dcterms:W3CDTF">2016-02-22T22:47:14Z</dcterms:modified>
</cp:coreProperties>
</file>