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8"/>
  </p:handoutMasterIdLst>
  <p:sldIdLst>
    <p:sldId id="256" r:id="rId2"/>
    <p:sldId id="276" r:id="rId3"/>
    <p:sldId id="277" r:id="rId4"/>
    <p:sldId id="271" r:id="rId5"/>
    <p:sldId id="272" r:id="rId6"/>
    <p:sldId id="314" r:id="rId7"/>
    <p:sldId id="270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312" r:id="rId17"/>
    <p:sldId id="296" r:id="rId18"/>
    <p:sldId id="297" r:id="rId19"/>
    <p:sldId id="298" r:id="rId20"/>
    <p:sldId id="299" r:id="rId21"/>
    <p:sldId id="286" r:id="rId22"/>
    <p:sldId id="287" r:id="rId23"/>
    <p:sldId id="288" r:id="rId24"/>
    <p:sldId id="289" r:id="rId25"/>
    <p:sldId id="273" r:id="rId26"/>
    <p:sldId id="274" r:id="rId27"/>
    <p:sldId id="290" r:id="rId28"/>
    <p:sldId id="291" r:id="rId29"/>
    <p:sldId id="300" r:id="rId30"/>
    <p:sldId id="292" r:id="rId31"/>
    <p:sldId id="293" r:id="rId32"/>
    <p:sldId id="294" r:id="rId33"/>
    <p:sldId id="295" r:id="rId34"/>
    <p:sldId id="301" r:id="rId35"/>
    <p:sldId id="302" r:id="rId36"/>
    <p:sldId id="275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5" r:id="rId46"/>
    <p:sldId id="31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1A70E-C7CA-4334-837E-F8B60949F7A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284D6-416F-4792-BD30-614C960F1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10" y="2362196"/>
            <a:ext cx="10718390" cy="3329581"/>
          </a:xfrm>
        </p:spPr>
        <p:txBody>
          <a:bodyPr/>
          <a:lstStyle/>
          <a:p>
            <a:r>
              <a:rPr lang="en-US" dirty="0" smtClean="0"/>
              <a:t>Hebrew - The Aleph Bet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691777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Language of the messiah</a:t>
            </a:r>
            <a:endParaRPr lang="en-US" sz="2800" dirty="0"/>
          </a:p>
        </p:txBody>
      </p:sp>
      <p:pic>
        <p:nvPicPr>
          <p:cNvPr id="4" name="Picture 2" descr="http://ecx.images-amazon.com/images/I/51FLT8HHtTL._SY344_BO1,204,203,2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5" b="13553"/>
          <a:stretch/>
        </p:blipFill>
        <p:spPr bwMode="auto">
          <a:xfrm>
            <a:off x="0" y="0"/>
            <a:ext cx="6284890" cy="39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452718"/>
            <a:ext cx="9579779" cy="1400530"/>
          </a:xfrm>
        </p:spPr>
        <p:txBody>
          <a:bodyPr/>
          <a:lstStyle/>
          <a:p>
            <a:r>
              <a:rPr lang="en-US" dirty="0" smtClean="0"/>
              <a:t>#1 Aleph – the Strong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51710"/>
            <a:ext cx="7661563" cy="469669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Sounds like our “ah”, sometimes “eh”</a:t>
            </a:r>
          </a:p>
          <a:p>
            <a:r>
              <a:rPr lang="en-US" sz="3200" dirty="0" smtClean="0"/>
              <a:t>Often it is not pronounced – it is an intake of air</a:t>
            </a:r>
          </a:p>
          <a:p>
            <a:r>
              <a:rPr lang="en-US" sz="3200" dirty="0" smtClean="0"/>
              <a:t>#1 – one and only, unique</a:t>
            </a:r>
          </a:p>
          <a:p>
            <a:pPr lvl="1"/>
            <a:r>
              <a:rPr lang="en-US" sz="2800" dirty="0" smtClean="0"/>
              <a:t>The LORD is our God, the LORD is One</a:t>
            </a:r>
          </a:p>
          <a:p>
            <a:r>
              <a:rPr lang="en-US" sz="3200" dirty="0" smtClean="0"/>
              <a:t>Ox, Strength, Leader</a:t>
            </a:r>
          </a:p>
          <a:p>
            <a:r>
              <a:rPr lang="en-US" sz="3200" dirty="0" smtClean="0"/>
              <a:t>Ox: leadership of Israel, a sacrificial animal</a:t>
            </a:r>
            <a:endParaRPr lang="en-US" sz="3200" dirty="0"/>
          </a:p>
        </p:txBody>
      </p:sp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4" b="74799"/>
          <a:stretch/>
        </p:blipFill>
        <p:spPr bwMode="auto">
          <a:xfrm>
            <a:off x="8342570" y="189481"/>
            <a:ext cx="3688154" cy="65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9481"/>
            <a:ext cx="9404723" cy="1400530"/>
          </a:xfrm>
        </p:spPr>
        <p:txBody>
          <a:bodyPr/>
          <a:lstStyle/>
          <a:p>
            <a:r>
              <a:rPr lang="en-US" dirty="0" smtClean="0"/>
              <a:t>#2 Bet– House, Family, “In”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159099"/>
            <a:ext cx="7661563" cy="508930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House: two houses, the house of the covenant family</a:t>
            </a:r>
          </a:p>
          <a:p>
            <a:r>
              <a:rPr lang="en-US" sz="3200" dirty="0" smtClean="0"/>
              <a:t>“In”: </a:t>
            </a:r>
            <a:r>
              <a:rPr lang="en-US" sz="3200" dirty="0" err="1" smtClean="0"/>
              <a:t>Beresit</a:t>
            </a:r>
            <a:r>
              <a:rPr lang="en-US" sz="3200" dirty="0" smtClean="0"/>
              <a:t> “In the beginning”</a:t>
            </a:r>
          </a:p>
          <a:p>
            <a:pPr marL="0" indent="0" algn="ctr">
              <a:buNone/>
            </a:pPr>
            <a:r>
              <a:rPr lang="he-IL" sz="4400" dirty="0" smtClean="0"/>
              <a:t>בְּרֵאשִׁ֖ית</a:t>
            </a:r>
            <a:r>
              <a:rPr lang="en-US" sz="4400" dirty="0" smtClean="0"/>
              <a:t>       </a:t>
            </a:r>
            <a:r>
              <a:rPr lang="he-IL" sz="4400" dirty="0" smtClean="0"/>
              <a:t>רֵאשִׁ֖ית</a:t>
            </a:r>
            <a:r>
              <a:rPr lang="en-US" sz="4400" dirty="0" smtClean="0"/>
              <a:t> </a:t>
            </a:r>
            <a:r>
              <a:rPr lang="he-IL" sz="4400" dirty="0" smtClean="0"/>
              <a:t>בּ</a:t>
            </a:r>
            <a:endParaRPr lang="en-US" sz="3200" dirty="0" smtClean="0"/>
          </a:p>
          <a:p>
            <a:r>
              <a:rPr lang="en-US" sz="3200" dirty="0" smtClean="0"/>
              <a:t>Family: a family divided</a:t>
            </a:r>
          </a:p>
          <a:p>
            <a:r>
              <a:rPr lang="en-US" sz="3200" dirty="0" smtClean="0"/>
              <a:t>#Two</a:t>
            </a:r>
          </a:p>
          <a:p>
            <a:pPr lvl="1"/>
            <a:r>
              <a:rPr lang="en-US" sz="2800" dirty="0" smtClean="0"/>
              <a:t>Two families: Jew and Gentile</a:t>
            </a:r>
          </a:p>
          <a:p>
            <a:pPr lvl="1"/>
            <a:r>
              <a:rPr lang="en-US" sz="2800" dirty="0" smtClean="0"/>
              <a:t>Two Kingdoms: Judah and Israel</a:t>
            </a:r>
          </a:p>
          <a:p>
            <a:pPr lvl="1"/>
            <a:r>
              <a:rPr lang="en-US" sz="2800" dirty="0" smtClean="0"/>
              <a:t>Two Houses: Judah and Ephraim</a:t>
            </a:r>
          </a:p>
        </p:txBody>
      </p:sp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8" t="956" r="16796" b="73843"/>
          <a:stretch/>
        </p:blipFill>
        <p:spPr bwMode="auto">
          <a:xfrm>
            <a:off x="8342570" y="189481"/>
            <a:ext cx="3688154" cy="65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9" y="452718"/>
            <a:ext cx="9690226" cy="1400530"/>
          </a:xfrm>
        </p:spPr>
        <p:txBody>
          <a:bodyPr/>
          <a:lstStyle/>
          <a:p>
            <a:r>
              <a:rPr lang="en-US" dirty="0" smtClean="0"/>
              <a:t>#3 Gimel – Foot, Camel, Pride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51710"/>
            <a:ext cx="7661563" cy="469669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Pronounced like a hard G</a:t>
            </a:r>
          </a:p>
          <a:p>
            <a:r>
              <a:rPr lang="en-US" sz="3200" dirty="0" smtClean="0"/>
              <a:t>Camel: a bearer of burdens</a:t>
            </a:r>
          </a:p>
          <a:p>
            <a:r>
              <a:rPr lang="en-US" sz="3200" dirty="0" smtClean="0"/>
              <a:t>The rich man who comes on the camel and kneels down to give gifts</a:t>
            </a:r>
          </a:p>
          <a:p>
            <a:r>
              <a:rPr lang="en-US" sz="3200" dirty="0" smtClean="0"/>
              <a:t>Foot: </a:t>
            </a:r>
          </a:p>
          <a:p>
            <a:pPr lvl="1"/>
            <a:r>
              <a:rPr lang="en-US" dirty="0" smtClean="0"/>
              <a:t>Positive – something you stand on</a:t>
            </a:r>
          </a:p>
          <a:p>
            <a:pPr lvl="1"/>
            <a:r>
              <a:rPr lang="en-US" dirty="0" smtClean="0"/>
              <a:t>Negative – the foot is unclean in Eastern thought</a:t>
            </a:r>
          </a:p>
          <a:p>
            <a:r>
              <a:rPr lang="en-US" sz="3200" dirty="0" smtClean="0"/>
              <a:t>Pride: to lift up (God or self)</a:t>
            </a:r>
            <a:endParaRPr lang="en-US" dirty="0"/>
          </a:p>
        </p:txBody>
      </p:sp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t="265" r="31962" b="74534"/>
          <a:stretch/>
        </p:blipFill>
        <p:spPr bwMode="auto">
          <a:xfrm>
            <a:off x="8342570" y="189481"/>
            <a:ext cx="3688154" cy="65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312026"/>
            <a:ext cx="7552483" cy="1400530"/>
          </a:xfrm>
        </p:spPr>
        <p:txBody>
          <a:bodyPr/>
          <a:lstStyle/>
          <a:p>
            <a:r>
              <a:rPr lang="en-US" dirty="0" smtClean="0"/>
              <a:t>#4 </a:t>
            </a:r>
            <a:r>
              <a:rPr lang="en-US" dirty="0" err="1" smtClean="0"/>
              <a:t>Dalet</a:t>
            </a:r>
            <a:r>
              <a:rPr lang="en-US" dirty="0" smtClean="0"/>
              <a:t> – Door, Move,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867102"/>
            <a:ext cx="7661563" cy="421172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Door: tent door, an entrance to the Covenant House</a:t>
            </a:r>
          </a:p>
          <a:p>
            <a:r>
              <a:rPr lang="en-US" sz="3200" dirty="0" smtClean="0"/>
              <a:t>Move: to walk in the path of Life</a:t>
            </a:r>
          </a:p>
          <a:p>
            <a:r>
              <a:rPr lang="en-US" sz="3200" dirty="0" smtClean="0"/>
              <a:t>#Four – four corners of the earth, four winds of heaven, four directions</a:t>
            </a:r>
          </a:p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Commandment – the Sabbath rest</a:t>
            </a:r>
          </a:p>
          <a:p>
            <a:r>
              <a:rPr lang="en-US" sz="3200" dirty="0" smtClean="0"/>
              <a:t>Rest:	</a:t>
            </a:r>
          </a:p>
        </p:txBody>
      </p:sp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 t="797" r="47482" b="74002"/>
          <a:stretch/>
        </p:blipFill>
        <p:spPr bwMode="auto">
          <a:xfrm>
            <a:off x="8342570" y="189481"/>
            <a:ext cx="3688154" cy="65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4" r="35721" b="83917"/>
          <a:stretch/>
        </p:blipFill>
        <p:spPr bwMode="auto">
          <a:xfrm>
            <a:off x="3224547" y="5332338"/>
            <a:ext cx="842917" cy="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9" t="271" r="17176" b="83646"/>
          <a:stretch/>
        </p:blipFill>
        <p:spPr bwMode="auto">
          <a:xfrm>
            <a:off x="2483367" y="5332338"/>
            <a:ext cx="842917" cy="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 t="11140" r="51669" b="83477"/>
          <a:stretch/>
        </p:blipFill>
        <p:spPr bwMode="auto">
          <a:xfrm>
            <a:off x="6133337" y="5250543"/>
            <a:ext cx="1304492" cy="9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7" t="12131" r="22869" b="82973"/>
          <a:stretch/>
        </p:blipFill>
        <p:spPr bwMode="auto">
          <a:xfrm>
            <a:off x="4947112" y="5264496"/>
            <a:ext cx="1083194" cy="9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466572"/>
            <a:ext cx="8667481" cy="1400530"/>
          </a:xfrm>
        </p:spPr>
        <p:txBody>
          <a:bodyPr/>
          <a:lstStyle/>
          <a:p>
            <a:r>
              <a:rPr lang="en-US" dirty="0" smtClean="0"/>
              <a:t>#5 Hey – Behold, Reveal, Breath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635281"/>
            <a:ext cx="7784303" cy="42657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Behold: “Look!”, to show importance</a:t>
            </a:r>
          </a:p>
          <a:p>
            <a:r>
              <a:rPr lang="en-US" sz="3200" dirty="0" smtClean="0"/>
              <a:t>Reveal: Implies revelation, divine breath, light	</a:t>
            </a:r>
          </a:p>
          <a:p>
            <a:r>
              <a:rPr lang="en-US" sz="3200" dirty="0" smtClean="0"/>
              <a:t>Breath: to sigh, the “breath” of God</a:t>
            </a:r>
          </a:p>
          <a:p>
            <a:r>
              <a:rPr lang="en-US" sz="3200" dirty="0" smtClean="0"/>
              <a:t>“Ha” – Look, behold, to draw attention to something important</a:t>
            </a:r>
            <a:endParaRPr lang="en-US" sz="3200" dirty="0"/>
          </a:p>
        </p:txBody>
      </p:sp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49" r="63817" b="74816"/>
          <a:stretch/>
        </p:blipFill>
        <p:spPr bwMode="auto">
          <a:xfrm>
            <a:off x="9138536" y="124903"/>
            <a:ext cx="2968487" cy="67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5" t="-755" r="46400" b="84672"/>
          <a:stretch/>
        </p:blipFill>
        <p:spPr bwMode="auto">
          <a:xfrm>
            <a:off x="3406285" y="5434638"/>
            <a:ext cx="842917" cy="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6" t="-1173" r="6669" b="85090"/>
          <a:stretch/>
        </p:blipFill>
        <p:spPr bwMode="auto">
          <a:xfrm>
            <a:off x="2570463" y="5423094"/>
            <a:ext cx="842917" cy="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t="11985" r="68985" b="83432"/>
          <a:stretch/>
        </p:blipFill>
        <p:spPr bwMode="auto">
          <a:xfrm>
            <a:off x="6281533" y="5399197"/>
            <a:ext cx="915775" cy="9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9" t="12201" r="8457" b="82903"/>
          <a:stretch/>
        </p:blipFill>
        <p:spPr bwMode="auto">
          <a:xfrm>
            <a:off x="5248802" y="5399198"/>
            <a:ext cx="1033669" cy="9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2" y="427936"/>
            <a:ext cx="9404723" cy="1400530"/>
          </a:xfrm>
        </p:spPr>
        <p:txBody>
          <a:bodyPr/>
          <a:lstStyle/>
          <a:p>
            <a:r>
              <a:rPr lang="en-US" dirty="0" smtClean="0"/>
              <a:t>#6 </a:t>
            </a:r>
            <a:r>
              <a:rPr lang="en-US" dirty="0" err="1" smtClean="0"/>
              <a:t>Vav</a:t>
            </a:r>
            <a:r>
              <a:rPr lang="en-US" dirty="0" smtClean="0"/>
              <a:t>– a Nail, to secure,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39" y="1564944"/>
            <a:ext cx="8016122" cy="46966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Pronounced like our letter V, W or U</a:t>
            </a:r>
          </a:p>
          <a:p>
            <a:r>
              <a:rPr lang="en-US" sz="3200" dirty="0" smtClean="0"/>
              <a:t>Nail: The nails of the Cross; A tent peg </a:t>
            </a:r>
          </a:p>
          <a:p>
            <a:pPr lvl="1"/>
            <a:r>
              <a:rPr lang="en-US" sz="3200" dirty="0" smtClean="0"/>
              <a:t>Hooks of the Tabernacle</a:t>
            </a:r>
            <a:endParaRPr lang="en-US" dirty="0" smtClean="0"/>
          </a:p>
          <a:p>
            <a:r>
              <a:rPr lang="en-US" sz="3200" dirty="0" smtClean="0"/>
              <a:t>A connector = our word “and”</a:t>
            </a:r>
          </a:p>
          <a:p>
            <a:r>
              <a:rPr lang="en-US" sz="3200" dirty="0" smtClean="0"/>
              <a:t>#6 is the number of man</a:t>
            </a:r>
          </a:p>
          <a:p>
            <a:r>
              <a:rPr lang="en-US" sz="3200" dirty="0" smtClean="0"/>
              <a:t>Man created on the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day</a:t>
            </a:r>
          </a:p>
          <a:p>
            <a:r>
              <a:rPr lang="en-US" sz="3200" dirty="0" smtClean="0"/>
              <a:t>666 = the number of unholy “man”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249" r="78691" b="74816"/>
          <a:stretch/>
        </p:blipFill>
        <p:spPr bwMode="auto">
          <a:xfrm>
            <a:off x="8976575" y="64395"/>
            <a:ext cx="3151030" cy="67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arim-publications.com/pix/Gen1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2" y="511935"/>
            <a:ext cx="8125541" cy="31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hatabeginning.com/ASPECTS/MEDIA_SP/Gen1_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6" b="58115"/>
          <a:stretch/>
        </p:blipFill>
        <p:spPr bwMode="auto">
          <a:xfrm>
            <a:off x="436347" y="4065832"/>
            <a:ext cx="11479170" cy="14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443989" y="2331077"/>
            <a:ext cx="425003" cy="96591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5439483" y="4100577"/>
            <a:ext cx="425003" cy="8135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3606" y="4089445"/>
            <a:ext cx="425003" cy="8135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1292626" y="3977427"/>
            <a:ext cx="425003" cy="8135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955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26" y="530966"/>
            <a:ext cx="9484314" cy="1400530"/>
          </a:xfrm>
        </p:spPr>
        <p:txBody>
          <a:bodyPr/>
          <a:lstStyle/>
          <a:p>
            <a:r>
              <a:rPr lang="en-US" dirty="0" smtClean="0"/>
              <a:t>#7 </a:t>
            </a:r>
            <a:r>
              <a:rPr lang="en-US" dirty="0" err="1" smtClean="0"/>
              <a:t>Zayin</a:t>
            </a:r>
            <a:r>
              <a:rPr lang="en-US" dirty="0" smtClean="0"/>
              <a:t>–To Plow, a Weapon,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493950"/>
            <a:ext cx="8441125" cy="47780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Pronounced “</a:t>
            </a:r>
            <a:r>
              <a:rPr lang="en-US" sz="3200" dirty="0" err="1" smtClean="0"/>
              <a:t>tz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Plow – it divides between 2 things; a harvest tool</a:t>
            </a:r>
          </a:p>
          <a:p>
            <a:r>
              <a:rPr lang="en-US" sz="3200" dirty="0" smtClean="0"/>
              <a:t>Weapon – it defends the covenant</a:t>
            </a:r>
          </a:p>
          <a:p>
            <a:r>
              <a:rPr lang="en-US" sz="3200" dirty="0" smtClean="0"/>
              <a:t>Cut – divides time</a:t>
            </a:r>
          </a:p>
          <a:p>
            <a:r>
              <a:rPr lang="en-US" sz="3200" dirty="0" err="1" smtClean="0"/>
              <a:t>Zakar</a:t>
            </a:r>
            <a:r>
              <a:rPr lang="en-US" sz="3200" dirty="0"/>
              <a:t>: to </a:t>
            </a:r>
            <a:r>
              <a:rPr lang="en-US" sz="3200" dirty="0" smtClean="0"/>
              <a:t>remember or bring to mind (with the idea of pricking or piercing </a:t>
            </a:r>
          </a:p>
          <a:p>
            <a:pPr lvl="1"/>
            <a:r>
              <a:rPr lang="en-US" sz="3000" dirty="0" smtClean="0"/>
              <a:t>Also </a:t>
            </a:r>
            <a:r>
              <a:rPr lang="en-US" sz="3000" dirty="0"/>
              <a:t>a </a:t>
            </a:r>
            <a:r>
              <a:rPr lang="en-US" sz="3000" dirty="0" smtClean="0"/>
              <a:t>male – another form of “man”</a:t>
            </a:r>
            <a:endParaRPr lang="en-US" dirty="0" smtClean="0"/>
          </a:p>
          <a:p>
            <a:r>
              <a:rPr lang="en-US" sz="3200" dirty="0" smtClean="0"/>
              <a:t>7 = wholeness, completion, blessing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5" t="25587" r="3224" b="49478"/>
          <a:stretch/>
        </p:blipFill>
        <p:spPr bwMode="auto">
          <a:xfrm>
            <a:off x="9317289" y="154547"/>
            <a:ext cx="2724458" cy="66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415057"/>
            <a:ext cx="8592823" cy="1400530"/>
          </a:xfrm>
        </p:spPr>
        <p:txBody>
          <a:bodyPr/>
          <a:lstStyle/>
          <a:p>
            <a:r>
              <a:rPr lang="en-US" dirty="0" smtClean="0"/>
              <a:t>#8 Chet – Wall, Fence,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31" y="1983347"/>
            <a:ext cx="7661563" cy="40593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Wall or Fence – the “fence” of the Torah (Law) protects us from harm</a:t>
            </a:r>
          </a:p>
          <a:p>
            <a:r>
              <a:rPr lang="en-US" sz="3200" dirty="0" err="1" smtClean="0"/>
              <a:t>Chabah</a:t>
            </a:r>
            <a:r>
              <a:rPr lang="en-US" sz="3200" dirty="0" smtClean="0"/>
              <a:t>: to hide as a place of refuge and safety </a:t>
            </a:r>
            <a:r>
              <a:rPr lang="he-IL" sz="4400" dirty="0"/>
              <a:t>חָבָה</a:t>
            </a:r>
            <a:endParaRPr lang="en-US" sz="3200" dirty="0" smtClean="0"/>
          </a:p>
          <a:p>
            <a:r>
              <a:rPr lang="en-US" sz="3200" dirty="0" smtClean="0"/>
              <a:t>8 </a:t>
            </a:r>
            <a:r>
              <a:rPr lang="en-US" sz="3200" dirty="0"/>
              <a:t>= number of Grace, Wisdom, New Beginnings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3" t="26336" r="18381" b="48729"/>
          <a:stretch/>
        </p:blipFill>
        <p:spPr bwMode="auto">
          <a:xfrm>
            <a:off x="8883574" y="128788"/>
            <a:ext cx="3186653" cy="66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7" t="11990" r="22869" b="83114"/>
          <a:stretch/>
        </p:blipFill>
        <p:spPr bwMode="auto">
          <a:xfrm>
            <a:off x="5864273" y="5208265"/>
            <a:ext cx="1033669" cy="9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6" t="37324" r="22580" b="57780"/>
          <a:stretch/>
        </p:blipFill>
        <p:spPr bwMode="auto">
          <a:xfrm>
            <a:off x="7044625" y="5208265"/>
            <a:ext cx="1033669" cy="9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 t="11570" r="68121" b="83534"/>
          <a:stretch/>
        </p:blipFill>
        <p:spPr bwMode="auto">
          <a:xfrm>
            <a:off x="4683921" y="5208265"/>
            <a:ext cx="1033669" cy="9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Chet: The Yoke of the Master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22" y="1690352"/>
            <a:ext cx="4396339" cy="3741738"/>
          </a:xfrm>
        </p:spPr>
        <p:txBody>
          <a:bodyPr/>
          <a:lstStyle/>
          <a:p>
            <a:r>
              <a:rPr lang="en-US" sz="3200" dirty="0" smtClean="0"/>
              <a:t>A discipleship term</a:t>
            </a:r>
          </a:p>
          <a:p>
            <a:r>
              <a:rPr lang="en-US" sz="3200" dirty="0" smtClean="0"/>
              <a:t>Jesus said to take His yoke</a:t>
            </a:r>
          </a:p>
          <a:p>
            <a:r>
              <a:rPr lang="en-US" sz="3200" dirty="0" smtClean="0"/>
              <a:t>He is the Rabbi and we are the Disciple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hnlrakj9upM/U9WZAu6TbxI/AAAAAAAAFaY/1N2ozOD3vzg/s1600/yoke-of-ox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57" y="1853248"/>
            <a:ext cx="6824546" cy="41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22" r="70418" b="83895"/>
          <a:stretch/>
        </p:blipFill>
        <p:spPr bwMode="auto">
          <a:xfrm>
            <a:off x="9341619" y="305527"/>
            <a:ext cx="1418430" cy="1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is how we communicate</a:t>
            </a:r>
            <a:endParaRPr lang="en-US" dirty="0"/>
          </a:p>
        </p:txBody>
      </p:sp>
      <p:pic>
        <p:nvPicPr>
          <p:cNvPr id="1026" name="Picture 2" descr="http://www.quickanddirtytips.com/sites/default/files/images/7254/persontalk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853248"/>
            <a:ext cx="5710382" cy="40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.solidstockartcontent.com/stock-photo-young-woman-talking-gibberish-or-gobbledygook-12679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93" y="1853248"/>
            <a:ext cx="5715841" cy="40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543845"/>
            <a:ext cx="8299458" cy="1400530"/>
          </a:xfrm>
        </p:spPr>
        <p:txBody>
          <a:bodyPr/>
          <a:lstStyle/>
          <a:p>
            <a:r>
              <a:rPr lang="en-US" dirty="0" smtClean="0"/>
              <a:t>#9 Tet – A Snake Hidden in a Basket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073499"/>
            <a:ext cx="7661563" cy="4059346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A Basket… with a Snake…</a:t>
            </a:r>
            <a:r>
              <a:rPr lang="en-US" sz="3200" dirty="0" err="1" smtClean="0"/>
              <a:t>Aaaaa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Reveals both good and evil</a:t>
            </a:r>
          </a:p>
          <a:p>
            <a:pPr lvl="1"/>
            <a:r>
              <a:rPr lang="en-US" sz="2800" dirty="0" smtClean="0"/>
              <a:t>Tree of the Knowledge of Good and Evil</a:t>
            </a:r>
            <a:endParaRPr lang="en-US" dirty="0" smtClean="0"/>
          </a:p>
          <a:p>
            <a:r>
              <a:rPr lang="en-US" sz="3200" dirty="0" smtClean="0"/>
              <a:t>Snake: it twists and turns; deceptive</a:t>
            </a:r>
          </a:p>
          <a:p>
            <a:r>
              <a:rPr lang="en-US" sz="3200" dirty="0" smtClean="0"/>
              <a:t>To Surround: </a:t>
            </a:r>
            <a:r>
              <a:rPr lang="en-US" sz="3200" dirty="0" err="1" smtClean="0"/>
              <a:t>ie</a:t>
            </a:r>
            <a:r>
              <a:rPr lang="en-US" sz="3200" dirty="0" smtClean="0"/>
              <a:t> “good”</a:t>
            </a:r>
          </a:p>
          <a:p>
            <a:r>
              <a:rPr lang="en-US" sz="3200" dirty="0" smtClean="0"/>
              <a:t> </a:t>
            </a:r>
            <a:r>
              <a:rPr lang="he-IL" sz="6500" dirty="0"/>
              <a:t>ט֥וּב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26286" r="32244" b="48779"/>
          <a:stretch/>
        </p:blipFill>
        <p:spPr bwMode="auto">
          <a:xfrm>
            <a:off x="8883574" y="128788"/>
            <a:ext cx="3186653" cy="66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11440" r="83651" b="83664"/>
          <a:stretch/>
        </p:blipFill>
        <p:spPr bwMode="auto">
          <a:xfrm>
            <a:off x="3935251" y="5297068"/>
            <a:ext cx="923162" cy="8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t="27109" r="39362" b="67995"/>
          <a:stretch/>
        </p:blipFill>
        <p:spPr bwMode="auto">
          <a:xfrm>
            <a:off x="5115603" y="5297068"/>
            <a:ext cx="923162" cy="8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6" t="1185" r="23270" b="93919"/>
          <a:stretch/>
        </p:blipFill>
        <p:spPr bwMode="auto">
          <a:xfrm>
            <a:off x="2754899" y="5297068"/>
            <a:ext cx="923162" cy="8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5" t="25587" r="1053" b="49478"/>
          <a:stretch/>
        </p:blipFill>
        <p:spPr bwMode="auto">
          <a:xfrm>
            <a:off x="940160" y="462923"/>
            <a:ext cx="2467359" cy="48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0" t="25804" r="16998" b="48799"/>
          <a:stretch/>
        </p:blipFill>
        <p:spPr bwMode="auto">
          <a:xfrm>
            <a:off x="4776296" y="480321"/>
            <a:ext cx="2415436" cy="4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 t="25311" r="32681" b="49292"/>
          <a:stretch/>
        </p:blipFill>
        <p:spPr bwMode="auto">
          <a:xfrm>
            <a:off x="8547658" y="480322"/>
            <a:ext cx="2415436" cy="4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958" y="5418879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Zakar</a:t>
            </a:r>
            <a:r>
              <a:rPr lang="en-US" sz="2400" dirty="0" smtClean="0"/>
              <a:t>, to remember</a:t>
            </a:r>
          </a:p>
          <a:p>
            <a:pPr algn="ctr"/>
            <a:r>
              <a:rPr lang="en-US" sz="2400" dirty="0" smtClean="0"/>
              <a:t>Also a male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37150" y="5383367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Chasah</a:t>
            </a:r>
            <a:r>
              <a:rPr lang="en-US" sz="2400" dirty="0" smtClean="0"/>
              <a:t>, a refuge or place of hiding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006912" y="5383367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Tabach</a:t>
            </a:r>
            <a:r>
              <a:rPr lang="en-US" sz="2400" dirty="0" smtClean="0"/>
              <a:t>, to slaughter</a:t>
            </a:r>
          </a:p>
          <a:p>
            <a:pPr algn="ctr"/>
            <a:r>
              <a:rPr lang="en-US" sz="2400" dirty="0" smtClean="0"/>
              <a:t>A sacrifice --- a 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99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1400530"/>
          </a:xfrm>
        </p:spPr>
        <p:txBody>
          <a:bodyPr/>
          <a:lstStyle/>
          <a:p>
            <a:r>
              <a:rPr lang="en-US" dirty="0" smtClean="0"/>
              <a:t>#10 </a:t>
            </a:r>
            <a:r>
              <a:rPr lang="en-US" dirty="0" err="1" smtClean="0"/>
              <a:t>Yod</a:t>
            </a:r>
            <a:r>
              <a:rPr lang="en-US" dirty="0" smtClean="0"/>
              <a:t> – a Hand or arm, Work,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809642"/>
            <a:ext cx="7661563" cy="46966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Pronounced like our letter Y or “E”</a:t>
            </a:r>
          </a:p>
          <a:p>
            <a:r>
              <a:rPr lang="en-US" sz="3200" dirty="0" smtClean="0"/>
              <a:t>Arm: the hand that reaches out</a:t>
            </a:r>
          </a:p>
          <a:p>
            <a:r>
              <a:rPr lang="en-US" sz="3200" dirty="0" smtClean="0"/>
              <a:t>Applies to our Work (book of James)</a:t>
            </a:r>
          </a:p>
          <a:p>
            <a:r>
              <a:rPr lang="en-US" sz="3200" dirty="0" smtClean="0"/>
              <a:t>Worship</a:t>
            </a:r>
          </a:p>
          <a:p>
            <a:r>
              <a:rPr lang="en-US" sz="3200" dirty="0" smtClean="0"/>
              <a:t>Ten: 10 Commandments – our “work” and “Worship” to show our love for our Heavenly Father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26103" r="49066" b="48962"/>
          <a:stretch/>
        </p:blipFill>
        <p:spPr bwMode="auto">
          <a:xfrm>
            <a:off x="8958470" y="64395"/>
            <a:ext cx="3169135" cy="67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Name in Hebrew - YHVH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91" y="1257290"/>
            <a:ext cx="9451917" cy="8113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God’s Name = Jehovah = </a:t>
            </a:r>
            <a:r>
              <a:rPr lang="en-US" dirty="0" err="1" smtClean="0"/>
              <a:t>Yahovah</a:t>
            </a:r>
            <a:r>
              <a:rPr lang="en-US" dirty="0" smtClean="0"/>
              <a:t> = Yahweh = YHVH</a:t>
            </a:r>
            <a:endParaRPr lang="en-US" dirty="0"/>
          </a:p>
        </p:txBody>
      </p:sp>
      <p:pic>
        <p:nvPicPr>
          <p:cNvPr id="12290" name="Picture 2" descr="https://s-media-cache-ak0.pinimg.com/originals/ce/e2/76/cee27635e80f82c4669536d284af0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0" b="8464"/>
          <a:stretch/>
        </p:blipFill>
        <p:spPr bwMode="auto">
          <a:xfrm>
            <a:off x="2689593" y="2068659"/>
            <a:ext cx="5832914" cy="20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13536" r="23302" b="68615"/>
          <a:stretch/>
        </p:blipFill>
        <p:spPr bwMode="auto">
          <a:xfrm>
            <a:off x="5772797" y="4159876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3" t="15856" r="8648" b="66295"/>
          <a:stretch/>
        </p:blipFill>
        <p:spPr bwMode="auto">
          <a:xfrm>
            <a:off x="4475090" y="4159875"/>
            <a:ext cx="1130960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37199" r="39155" b="44952"/>
          <a:stretch/>
        </p:blipFill>
        <p:spPr bwMode="auto">
          <a:xfrm>
            <a:off x="7165354" y="4159876"/>
            <a:ext cx="1157509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13536" r="23302" b="68615"/>
          <a:stretch/>
        </p:blipFill>
        <p:spPr bwMode="auto">
          <a:xfrm>
            <a:off x="2948729" y="4159876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-media-cache-ak0.pinimg.com/originals/ce/e2/76/cee27635e80f82c4669536d284af0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0" b="8464"/>
          <a:stretch/>
        </p:blipFill>
        <p:spPr bwMode="auto">
          <a:xfrm>
            <a:off x="2895655" y="368647"/>
            <a:ext cx="5832914" cy="20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13536" r="23302" b="68615"/>
          <a:stretch/>
        </p:blipFill>
        <p:spPr bwMode="auto">
          <a:xfrm>
            <a:off x="6213940" y="2459861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3" t="15856" r="8648" b="66295"/>
          <a:stretch/>
        </p:blipFill>
        <p:spPr bwMode="auto">
          <a:xfrm>
            <a:off x="4088724" y="2472742"/>
            <a:ext cx="1130960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37199" r="39155" b="44952"/>
          <a:stretch/>
        </p:blipFill>
        <p:spPr bwMode="auto">
          <a:xfrm>
            <a:off x="8149814" y="2459862"/>
            <a:ext cx="1157509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13536" r="23302" b="68615"/>
          <a:stretch/>
        </p:blipFill>
        <p:spPr bwMode="auto">
          <a:xfrm>
            <a:off x="2250553" y="2459863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08384" y="4867019"/>
            <a:ext cx="236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Hand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2112" y="4867020"/>
            <a:ext cx="18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0139" y="4867018"/>
            <a:ext cx="236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Nail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3867" y="4867019"/>
            <a:ext cx="18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Aleph Bet</a:t>
            </a:r>
            <a:endParaRPr lang="en-US" dirty="0"/>
          </a:p>
        </p:txBody>
      </p:sp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3826" r="83406" b="68325"/>
          <a:stretch/>
        </p:blipFill>
        <p:spPr bwMode="auto">
          <a:xfrm>
            <a:off x="10274213" y="3781141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b="71642"/>
          <a:stretch/>
        </p:blipFill>
        <p:spPr bwMode="auto">
          <a:xfrm>
            <a:off x="412125" y="1523534"/>
            <a:ext cx="11487954" cy="19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5467" r="68128" b="66684"/>
          <a:stretch/>
        </p:blipFill>
        <p:spPr bwMode="auto">
          <a:xfrm>
            <a:off x="8996181" y="3781141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16661" r="52997" b="65490"/>
          <a:stretch/>
        </p:blipFill>
        <p:spPr bwMode="auto">
          <a:xfrm>
            <a:off x="7787177" y="3808763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 t="16810" r="38160" b="65341"/>
          <a:stretch/>
        </p:blipFill>
        <p:spPr bwMode="auto">
          <a:xfrm>
            <a:off x="6578173" y="3808763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8" t="13536" r="23302" b="68615"/>
          <a:stretch/>
        </p:blipFill>
        <p:spPr bwMode="auto">
          <a:xfrm>
            <a:off x="5563673" y="3808763"/>
            <a:ext cx="937324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3" t="15856" r="8648" b="66295"/>
          <a:stretch/>
        </p:blipFill>
        <p:spPr bwMode="auto">
          <a:xfrm>
            <a:off x="4664862" y="3808763"/>
            <a:ext cx="821635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36590" r="83834" b="45561"/>
          <a:stretch/>
        </p:blipFill>
        <p:spPr bwMode="auto">
          <a:xfrm>
            <a:off x="3683358" y="3781141"/>
            <a:ext cx="869814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36734" r="68844" b="45417"/>
          <a:stretch/>
        </p:blipFill>
        <p:spPr bwMode="auto">
          <a:xfrm>
            <a:off x="2623117" y="3771988"/>
            <a:ext cx="905890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t="36155" r="54139" b="45996"/>
          <a:stretch/>
        </p:blipFill>
        <p:spPr bwMode="auto">
          <a:xfrm>
            <a:off x="1594844" y="3771987"/>
            <a:ext cx="840922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37199" r="39155" b="44952"/>
          <a:stretch/>
        </p:blipFill>
        <p:spPr bwMode="auto">
          <a:xfrm>
            <a:off x="575277" y="3771986"/>
            <a:ext cx="840922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Aleph Bet</a:t>
            </a:r>
            <a:endParaRPr lang="en-US" dirty="0"/>
          </a:p>
        </p:txBody>
      </p:sp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1" t="36503" r="22148" b="45648"/>
          <a:stretch/>
        </p:blipFill>
        <p:spPr bwMode="auto">
          <a:xfrm>
            <a:off x="9250879" y="3967037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28864" r="-1940" b="37659"/>
          <a:stretch/>
        </p:blipFill>
        <p:spPr bwMode="auto">
          <a:xfrm>
            <a:off x="582912" y="1311966"/>
            <a:ext cx="10898846" cy="23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8" t="38845" r="7741" b="43306"/>
          <a:stretch/>
        </p:blipFill>
        <p:spPr bwMode="auto">
          <a:xfrm>
            <a:off x="7375641" y="3954158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60597" r="82560" b="21554"/>
          <a:stretch/>
        </p:blipFill>
        <p:spPr bwMode="auto">
          <a:xfrm>
            <a:off x="5505008" y="3950430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58484" r="69558" b="23667"/>
          <a:stretch/>
        </p:blipFill>
        <p:spPr bwMode="auto">
          <a:xfrm>
            <a:off x="3895975" y="3950430"/>
            <a:ext cx="869814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60223" r="52488" b="21928"/>
          <a:stretch/>
        </p:blipFill>
        <p:spPr bwMode="auto">
          <a:xfrm>
            <a:off x="2287476" y="3967037"/>
            <a:ext cx="110758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2" t="60367" r="37454" b="21784"/>
          <a:stretch/>
        </p:blipFill>
        <p:spPr bwMode="auto">
          <a:xfrm>
            <a:off x="908472" y="3950428"/>
            <a:ext cx="1139687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1400530"/>
          </a:xfrm>
        </p:spPr>
        <p:txBody>
          <a:bodyPr/>
          <a:lstStyle/>
          <a:p>
            <a:r>
              <a:rPr lang="en-US" dirty="0" smtClean="0"/>
              <a:t>#11 </a:t>
            </a:r>
            <a:r>
              <a:rPr lang="en-US" dirty="0" err="1" smtClean="0"/>
              <a:t>Kaf</a:t>
            </a:r>
            <a:r>
              <a:rPr lang="en-US" dirty="0" smtClean="0"/>
              <a:t>– Palm of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416676"/>
            <a:ext cx="8015331" cy="508965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Looks like the palm of a hand, or a crown</a:t>
            </a:r>
          </a:p>
          <a:p>
            <a:r>
              <a:rPr lang="en-US" sz="3200" dirty="0" smtClean="0"/>
              <a:t>Palm: the palm blesses; the palm of “power”</a:t>
            </a:r>
          </a:p>
          <a:p>
            <a:r>
              <a:rPr lang="en-US" sz="3200" dirty="0" smtClean="0"/>
              <a:t>To open: </a:t>
            </a:r>
            <a:r>
              <a:rPr lang="en-US" sz="3200" dirty="0"/>
              <a:t>It </a:t>
            </a:r>
            <a:r>
              <a:rPr lang="en-US" sz="3200" dirty="0" smtClean="0"/>
              <a:t>opens heaven and calls </a:t>
            </a:r>
            <a:r>
              <a:rPr lang="en-US" sz="3200" dirty="0"/>
              <a:t>forth the power of the </a:t>
            </a:r>
            <a:r>
              <a:rPr lang="en-US" sz="3200" dirty="0" smtClean="0"/>
              <a:t>Spirit onto the earth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llow, or tame: it calms the chaos</a:t>
            </a:r>
          </a:p>
          <a:p>
            <a:r>
              <a:rPr lang="en-US" sz="3200" dirty="0" smtClean="0"/>
              <a:t>Represents the number 20 (expectancy, redemption, waiting)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25743" r="64036" b="49322"/>
          <a:stretch/>
        </p:blipFill>
        <p:spPr bwMode="auto">
          <a:xfrm>
            <a:off x="8958470" y="64395"/>
            <a:ext cx="3169135" cy="67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1400530"/>
          </a:xfrm>
        </p:spPr>
        <p:txBody>
          <a:bodyPr/>
          <a:lstStyle/>
          <a:p>
            <a:r>
              <a:rPr lang="en-US" dirty="0" smtClean="0"/>
              <a:t>#12 Lamed – Shepherd's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413164"/>
            <a:ext cx="7661563" cy="50931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Represents the number 30</a:t>
            </a:r>
          </a:p>
          <a:p>
            <a:r>
              <a:rPr lang="en-US" sz="3200" dirty="0" smtClean="0"/>
              <a:t>It represents Authority, to learn or to teach</a:t>
            </a:r>
          </a:p>
          <a:p>
            <a:r>
              <a:rPr lang="en-US" sz="3200" dirty="0" smtClean="0"/>
              <a:t>Shepherd: The Good Shepherd!</a:t>
            </a:r>
          </a:p>
          <a:p>
            <a:r>
              <a:rPr lang="en-US" sz="3200" dirty="0" smtClean="0"/>
              <a:t>Staff: It goads us to action</a:t>
            </a:r>
          </a:p>
          <a:p>
            <a:r>
              <a:rPr lang="en-US" sz="3200" dirty="0" smtClean="0"/>
              <a:t>12 tribes, 12 disciples: all following the Shepherd who teaches</a:t>
            </a:r>
          </a:p>
          <a:p>
            <a:r>
              <a:rPr lang="en-US" sz="3200" dirty="0" smtClean="0"/>
              <a:t>It is the tallest letter and is often written oversized in Torah scrolls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24268" r="79144" b="49940"/>
          <a:stretch/>
        </p:blipFill>
        <p:spPr bwMode="auto">
          <a:xfrm>
            <a:off x="8756074" y="1"/>
            <a:ext cx="3371532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chanical-translation.org/codeximage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4423" r="49070" b="61960"/>
          <a:stretch/>
        </p:blipFill>
        <p:spPr bwMode="auto">
          <a:xfrm>
            <a:off x="1030056" y="-6990"/>
            <a:ext cx="9675457" cy="68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75" y="2503191"/>
            <a:ext cx="9404723" cy="1400530"/>
          </a:xfrm>
        </p:spPr>
        <p:txBody>
          <a:bodyPr/>
          <a:lstStyle/>
          <a:p>
            <a:r>
              <a:rPr lang="en-US" dirty="0" smtClean="0"/>
              <a:t>But what if we don’t speak the same language…???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918102"/>
          </a:xfrm>
        </p:spPr>
        <p:txBody>
          <a:bodyPr/>
          <a:lstStyle/>
          <a:p>
            <a:r>
              <a:rPr lang="en-US" dirty="0" smtClean="0"/>
              <a:t>#13 Mem – Water,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413164"/>
            <a:ext cx="7661563" cy="50931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40</a:t>
            </a:r>
          </a:p>
          <a:p>
            <a:r>
              <a:rPr lang="en-US" sz="3200" dirty="0" smtClean="0"/>
              <a:t>Chaos Water = the Flood!</a:t>
            </a:r>
          </a:p>
          <a:p>
            <a:r>
              <a:rPr lang="en-US" sz="3200" dirty="0" smtClean="0"/>
              <a:t>The Water of the Nations/Gentiles</a:t>
            </a:r>
          </a:p>
          <a:p>
            <a:r>
              <a:rPr lang="en-US" sz="3200" dirty="0" smtClean="0"/>
              <a:t>Waves, peoples, nations, languages, tongues</a:t>
            </a:r>
          </a:p>
          <a:p>
            <a:r>
              <a:rPr lang="en-US" sz="3200" dirty="0" smtClean="0"/>
              <a:t>40 days of testing in the Wilderness</a:t>
            </a:r>
          </a:p>
          <a:p>
            <a:r>
              <a:rPr lang="en-US" sz="3200" dirty="0" smtClean="0"/>
              <a:t>40 years of travel in the Wilderness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6" t="50115" r="2029" b="24093"/>
          <a:stretch/>
        </p:blipFill>
        <p:spPr bwMode="auto">
          <a:xfrm>
            <a:off x="8756074" y="1"/>
            <a:ext cx="3371532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918102"/>
          </a:xfrm>
        </p:spPr>
        <p:txBody>
          <a:bodyPr/>
          <a:lstStyle/>
          <a:p>
            <a:r>
              <a:rPr lang="en-US" dirty="0" smtClean="0"/>
              <a:t>#13 Mem – Water,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413164"/>
            <a:ext cx="7661563" cy="50931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“ocean” of Torah</a:t>
            </a:r>
          </a:p>
          <a:p>
            <a:r>
              <a:rPr lang="en-US" sz="3200" dirty="0" smtClean="0"/>
              <a:t>40 Days of Repentance leading up to the Fall Feasts</a:t>
            </a:r>
          </a:p>
          <a:p>
            <a:r>
              <a:rPr lang="en-US" sz="3200" dirty="0" smtClean="0"/>
              <a:t>We “immerse” ourselves in His Word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6" t="50115" r="2029" b="24093"/>
          <a:stretch/>
        </p:blipFill>
        <p:spPr bwMode="auto">
          <a:xfrm>
            <a:off x="8756074" y="1"/>
            <a:ext cx="3371532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7" t="38758" r="11585" b="46100"/>
          <a:stretch/>
        </p:blipFill>
        <p:spPr>
          <a:xfrm>
            <a:off x="1681865" y="4087090"/>
            <a:ext cx="1785015" cy="1330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627" y="5573960"/>
            <a:ext cx="252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Mem </a:t>
            </a:r>
            <a:r>
              <a:rPr lang="en-US" sz="2400" dirty="0"/>
              <a:t>= </a:t>
            </a:r>
            <a:r>
              <a:rPr lang="en-US" sz="2400" dirty="0" smtClean="0"/>
              <a:t>Truth Revealed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4891" y="5573960"/>
            <a:ext cx="276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Closed Mem </a:t>
            </a:r>
            <a:r>
              <a:rPr lang="en-US" sz="2400" dirty="0"/>
              <a:t>= </a:t>
            </a:r>
            <a:r>
              <a:rPr lang="en-US" sz="2400" dirty="0" smtClean="0"/>
              <a:t>Truth Concealed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3" t="39231" r="25559" b="45627"/>
          <a:stretch/>
        </p:blipFill>
        <p:spPr>
          <a:xfrm>
            <a:off x="4926559" y="4087090"/>
            <a:ext cx="1785015" cy="13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0" y="273389"/>
            <a:ext cx="9404723" cy="918102"/>
          </a:xfrm>
        </p:spPr>
        <p:txBody>
          <a:bodyPr/>
          <a:lstStyle/>
          <a:p>
            <a:r>
              <a:rPr lang="en-US" dirty="0" smtClean="0"/>
              <a:t>#14 Nun – Seed, Fish,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413164"/>
            <a:ext cx="7661563" cy="50931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50</a:t>
            </a:r>
          </a:p>
          <a:p>
            <a:r>
              <a:rPr lang="en-US" sz="3200" dirty="0" smtClean="0"/>
              <a:t>Seed, fish, activity of life, an heir or son; action, to continue</a:t>
            </a:r>
          </a:p>
          <a:p>
            <a:r>
              <a:rPr lang="en-US" sz="3200" dirty="0" smtClean="0"/>
              <a:t>50 = Jubilee year, Feast of Pentecost (50 days from Passover)</a:t>
            </a:r>
          </a:p>
          <a:p>
            <a:r>
              <a:rPr lang="en-US" sz="3200" dirty="0" smtClean="0"/>
              <a:t>50 = the Holy Spirit who brings Life</a:t>
            </a:r>
          </a:p>
          <a:p>
            <a:r>
              <a:rPr lang="en-US" sz="3200" dirty="0" smtClean="0"/>
              <a:t>Jesus chose Fishermen who He taught to “fish” for men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0" t="50010" r="16815" b="24198"/>
          <a:stretch/>
        </p:blipFill>
        <p:spPr bwMode="auto">
          <a:xfrm>
            <a:off x="8756074" y="1"/>
            <a:ext cx="3371532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0" t="50411" r="32628" b="24654"/>
          <a:stretch/>
        </p:blipFill>
        <p:spPr bwMode="auto">
          <a:xfrm>
            <a:off x="940160" y="462923"/>
            <a:ext cx="2467359" cy="48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0" t="50354" r="48771" b="24249"/>
          <a:stretch/>
        </p:blipFill>
        <p:spPr bwMode="auto">
          <a:xfrm>
            <a:off x="4776296" y="480321"/>
            <a:ext cx="2303377" cy="4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50596" r="62387" b="24007"/>
          <a:stretch/>
        </p:blipFill>
        <p:spPr bwMode="auto">
          <a:xfrm>
            <a:off x="8547658" y="480322"/>
            <a:ext cx="2415436" cy="4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958" y="5418879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Sus</a:t>
            </a:r>
            <a:r>
              <a:rPr lang="en-US" sz="2400" dirty="0" smtClean="0"/>
              <a:t> – a horse. Can represent an army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37150" y="5383367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Chasah</a:t>
            </a:r>
            <a:r>
              <a:rPr lang="en-US" sz="2400" dirty="0" smtClean="0"/>
              <a:t>, a refuge or place of hiding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006912" y="5383367"/>
            <a:ext cx="376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Tabach</a:t>
            </a:r>
            <a:r>
              <a:rPr lang="en-US" sz="2400" dirty="0" smtClean="0"/>
              <a:t>, to slaughter</a:t>
            </a:r>
          </a:p>
          <a:p>
            <a:pPr algn="ctr"/>
            <a:r>
              <a:rPr lang="en-US" sz="2400" dirty="0" smtClean="0"/>
              <a:t>A sacrifice --- a 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53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#15 </a:t>
            </a:r>
            <a:r>
              <a:rPr lang="en-US" dirty="0" err="1" smtClean="0"/>
              <a:t>Samekh</a:t>
            </a:r>
            <a:r>
              <a:rPr lang="en-US" dirty="0" smtClean="0"/>
              <a:t> – Thorn, Support, Shield, Protect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955408"/>
            <a:ext cx="7661563" cy="455092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Represents the number 60</a:t>
            </a:r>
          </a:p>
          <a:p>
            <a:r>
              <a:rPr lang="en-US" sz="3200" dirty="0" smtClean="0"/>
              <a:t>Both positive and negative meanings</a:t>
            </a:r>
          </a:p>
          <a:p>
            <a:r>
              <a:rPr lang="en-US" sz="3200" dirty="0" smtClean="0"/>
              <a:t>Shield: God’s support and protection. He is our Shield!</a:t>
            </a:r>
          </a:p>
          <a:p>
            <a:r>
              <a:rPr lang="en-US" sz="3200" dirty="0" smtClean="0"/>
              <a:t>Thorn: to grab, hate, twist or turning</a:t>
            </a:r>
          </a:p>
          <a:p>
            <a:r>
              <a:rPr lang="en-US" sz="3200" dirty="0" err="1" smtClean="0"/>
              <a:t>Sus</a:t>
            </a:r>
            <a:r>
              <a:rPr lang="en-US" sz="3200" dirty="0" smtClean="0"/>
              <a:t> “horse”. </a:t>
            </a:r>
            <a:r>
              <a:rPr lang="he-IL" sz="5200" dirty="0" smtClean="0"/>
              <a:t>ס֔וּס</a:t>
            </a:r>
            <a:endParaRPr lang="en-US" sz="3200" dirty="0" smtClean="0"/>
          </a:p>
          <a:p>
            <a:pPr lvl="1"/>
            <a:r>
              <a:rPr lang="en-US" sz="2600" dirty="0" smtClean="0"/>
              <a:t>Can be an army to protect or an army to attack</a:t>
            </a:r>
            <a:endParaRPr lang="en-US" dirty="0" smtClean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2" t="50010" r="32103" b="24198"/>
          <a:stretch/>
        </p:blipFill>
        <p:spPr bwMode="auto">
          <a:xfrm>
            <a:off x="8510954" y="1"/>
            <a:ext cx="3616652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#16 </a:t>
            </a:r>
            <a:r>
              <a:rPr lang="en-US" dirty="0" err="1" smtClean="0"/>
              <a:t>Ayin</a:t>
            </a:r>
            <a:r>
              <a:rPr lang="en-US" dirty="0" smtClean="0"/>
              <a:t> – An Eye; Watch;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1" y="1955408"/>
            <a:ext cx="7661563" cy="45509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70</a:t>
            </a:r>
          </a:p>
          <a:p>
            <a:r>
              <a:rPr lang="en-US" sz="3200" dirty="0" smtClean="0"/>
              <a:t>Eye: to see, understand, obey</a:t>
            </a:r>
          </a:p>
          <a:p>
            <a:r>
              <a:rPr lang="en-US" sz="3200" dirty="0" smtClean="0"/>
              <a:t>Watch: to perceive; or to know by experience; to observe the signs of the times</a:t>
            </a:r>
          </a:p>
          <a:p>
            <a:r>
              <a:rPr lang="en-US" sz="3200" dirty="0" smtClean="0"/>
              <a:t>The spiritual light of God. The eye is the window to the soul!</a:t>
            </a:r>
          </a:p>
          <a:p>
            <a:r>
              <a:rPr lang="en-US" sz="3200" dirty="0" smtClean="0"/>
              <a:t>70 = Restoration 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8" t="49796" r="49257" b="24412"/>
          <a:stretch/>
        </p:blipFill>
        <p:spPr bwMode="auto">
          <a:xfrm>
            <a:off x="8750104" y="1"/>
            <a:ext cx="316523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Aleph Bet</a:t>
            </a:r>
            <a:endParaRPr lang="en-US" dirty="0"/>
          </a:p>
        </p:txBody>
      </p:sp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6" t="59846" r="22433" b="22305"/>
          <a:stretch/>
        </p:blipFill>
        <p:spPr bwMode="auto">
          <a:xfrm>
            <a:off x="8902921" y="3950428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66134" r="-5004" b="390"/>
          <a:stretch/>
        </p:blipFill>
        <p:spPr bwMode="auto">
          <a:xfrm>
            <a:off x="582912" y="1311966"/>
            <a:ext cx="10898846" cy="23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2" t="61609" r="8027" b="20542"/>
          <a:stretch/>
        </p:blipFill>
        <p:spPr bwMode="auto">
          <a:xfrm>
            <a:off x="6848314" y="3950428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81621" r="75422" b="530"/>
          <a:stretch/>
        </p:blipFill>
        <p:spPr bwMode="auto">
          <a:xfrm>
            <a:off x="4846539" y="3950428"/>
            <a:ext cx="105465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81103" r="61563" b="1048"/>
          <a:stretch/>
        </p:blipFill>
        <p:spPr bwMode="auto">
          <a:xfrm>
            <a:off x="3726796" y="3950428"/>
            <a:ext cx="869814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9" t="80957" r="44493" b="1194"/>
          <a:stretch/>
        </p:blipFill>
        <p:spPr bwMode="auto">
          <a:xfrm>
            <a:off x="2369284" y="3950429"/>
            <a:ext cx="1107583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5" t="80806" r="29521" b="1345"/>
          <a:stretch/>
        </p:blipFill>
        <p:spPr bwMode="auto">
          <a:xfrm>
            <a:off x="967409" y="3950430"/>
            <a:ext cx="1139687" cy="1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#17 </a:t>
            </a:r>
            <a:r>
              <a:rPr lang="en-US" dirty="0" err="1" smtClean="0"/>
              <a:t>Peh</a:t>
            </a:r>
            <a:r>
              <a:rPr lang="en-US" dirty="0" smtClean="0"/>
              <a:t> – Mouth; Speak; 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814732"/>
            <a:ext cx="7661563" cy="455092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Has the sound of P or F</a:t>
            </a:r>
          </a:p>
          <a:p>
            <a:r>
              <a:rPr lang="en-US" sz="3200" dirty="0" smtClean="0"/>
              <a:t>Represents the number 80 (strength in human life)</a:t>
            </a:r>
          </a:p>
          <a:p>
            <a:r>
              <a:rPr lang="en-US" sz="3200" dirty="0" smtClean="0"/>
              <a:t>Mouth, to Speak: word, expression, speech, breath</a:t>
            </a:r>
          </a:p>
          <a:p>
            <a:r>
              <a:rPr lang="en-US" sz="3200" dirty="0" smtClean="0"/>
              <a:t>To blow, scatter, commence</a:t>
            </a:r>
          </a:p>
          <a:p>
            <a:r>
              <a:rPr lang="en-US" sz="3200" dirty="0" smtClean="0"/>
              <a:t>God’s commands come from His mouth. He created the world by speaking.</a:t>
            </a:r>
          </a:p>
          <a:p>
            <a:r>
              <a:rPr lang="en-US" sz="3200" dirty="0" smtClean="0"/>
              <a:t>Our words have creative power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50171" r="63581" b="24037"/>
          <a:stretch/>
        </p:blipFill>
        <p:spPr bwMode="auto">
          <a:xfrm>
            <a:off x="8750104" y="1"/>
            <a:ext cx="316523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#18 </a:t>
            </a:r>
            <a:r>
              <a:rPr lang="en-US" dirty="0" err="1" smtClean="0"/>
              <a:t>Tsade</a:t>
            </a:r>
            <a:r>
              <a:rPr lang="en-US" dirty="0" smtClean="0"/>
              <a:t> – Man on his side; a Journey; Desire/need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814732"/>
            <a:ext cx="7661563" cy="45509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90 (fullness of life)</a:t>
            </a:r>
          </a:p>
          <a:p>
            <a:r>
              <a:rPr lang="en-US" sz="3200" dirty="0" smtClean="0"/>
              <a:t>Man on his side (representing need)</a:t>
            </a:r>
          </a:p>
          <a:p>
            <a:r>
              <a:rPr lang="en-US" sz="3200" dirty="0" smtClean="0"/>
              <a:t>Man on his knees with hands elevated in praise and victory!</a:t>
            </a:r>
          </a:p>
          <a:p>
            <a:r>
              <a:rPr lang="en-US" sz="3200" dirty="0" smtClean="0"/>
              <a:t>Fishing hook: to hunt</a:t>
            </a:r>
            <a:r>
              <a:rPr lang="en-US" sz="3200" dirty="0"/>
              <a:t>, </a:t>
            </a:r>
            <a:r>
              <a:rPr lang="en-US" sz="3200" dirty="0" smtClean="0"/>
              <a:t>chase, </a:t>
            </a:r>
            <a:r>
              <a:rPr lang="en-US" sz="3200" dirty="0"/>
              <a:t>catch</a:t>
            </a:r>
            <a:r>
              <a:rPr lang="en-US" sz="3200" dirty="0" smtClean="0"/>
              <a:t>, to fish for men</a:t>
            </a:r>
          </a:p>
          <a:p>
            <a:r>
              <a:rPr lang="en-US" sz="3200" dirty="0" err="1" smtClean="0"/>
              <a:t>Tzaddik</a:t>
            </a:r>
            <a:r>
              <a:rPr lang="en-US" sz="3200" dirty="0" smtClean="0"/>
              <a:t> – the righteous, holy man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49850" r="79352" b="24358"/>
          <a:stretch/>
        </p:blipFill>
        <p:spPr bwMode="auto">
          <a:xfrm>
            <a:off x="8750104" y="1"/>
            <a:ext cx="316523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#19 </a:t>
            </a:r>
            <a:r>
              <a:rPr lang="en-US" dirty="0" err="1" smtClean="0"/>
              <a:t>Kuf</a:t>
            </a:r>
            <a:r>
              <a:rPr lang="en-US" dirty="0" smtClean="0"/>
              <a:t> or </a:t>
            </a:r>
            <a:r>
              <a:rPr lang="en-US" dirty="0" err="1" smtClean="0"/>
              <a:t>Qof</a:t>
            </a:r>
            <a:r>
              <a:rPr lang="en-US" dirty="0" smtClean="0"/>
              <a:t> – Sun, Behind,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927274"/>
            <a:ext cx="8067492" cy="44383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100 (promise; move of the Spirit)</a:t>
            </a:r>
          </a:p>
          <a:p>
            <a:r>
              <a:rPr lang="en-US" sz="3200" dirty="0" smtClean="0"/>
              <a:t>Sun: rising sun at the horizon, the East (East often refers to the Temple) </a:t>
            </a:r>
          </a:p>
          <a:p>
            <a:r>
              <a:rPr lang="en-US" sz="3200" dirty="0" smtClean="0"/>
              <a:t>Behind: back of the head</a:t>
            </a:r>
          </a:p>
          <a:p>
            <a:r>
              <a:rPr lang="en-US" sz="3200" dirty="0" smtClean="0"/>
              <a:t>Time: </a:t>
            </a:r>
            <a:r>
              <a:rPr lang="en-US" sz="3200" dirty="0"/>
              <a:t>cycle of </a:t>
            </a:r>
            <a:r>
              <a:rPr lang="en-US" sz="3200" dirty="0" smtClean="0"/>
              <a:t>time, the end of the cycle, the cycle of the Feasts (</a:t>
            </a:r>
            <a:r>
              <a:rPr lang="en-US" sz="3200" dirty="0" err="1" smtClean="0"/>
              <a:t>Moed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4" t="75024" r="17441" b="-816"/>
          <a:stretch/>
        </p:blipFill>
        <p:spPr bwMode="auto">
          <a:xfrm>
            <a:off x="8820442" y="0"/>
            <a:ext cx="316523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</a:t>
            </a:r>
            <a:br>
              <a:rPr lang="en-US" dirty="0" smtClean="0"/>
            </a:br>
            <a:r>
              <a:rPr lang="en-US" dirty="0" smtClean="0"/>
              <a:t>The First and Last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2918"/>
            <a:ext cx="10640291" cy="4195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sages say that the world was created with the Hebrew Language</a:t>
            </a:r>
          </a:p>
          <a:p>
            <a:pPr lvl="1"/>
            <a:r>
              <a:rPr lang="en-US" sz="2800" dirty="0" smtClean="0"/>
              <a:t>The earth was created through the spoken word</a:t>
            </a:r>
          </a:p>
          <a:p>
            <a:pPr lvl="1"/>
            <a:r>
              <a:rPr lang="en-US" sz="2800" dirty="0" smtClean="0"/>
              <a:t>John 1: In the beginning was the Word</a:t>
            </a:r>
          </a:p>
          <a:p>
            <a:pPr lvl="1"/>
            <a:r>
              <a:rPr lang="en-US" sz="2800" dirty="0" smtClean="0"/>
              <a:t>The Word was with God &amp; was God - Jesus</a:t>
            </a:r>
          </a:p>
          <a:p>
            <a:pPr lvl="1"/>
            <a:r>
              <a:rPr lang="en-US" sz="2800" dirty="0" smtClean="0"/>
              <a:t>All things were created through Him</a:t>
            </a:r>
          </a:p>
          <a:p>
            <a:r>
              <a:rPr lang="en-US" sz="3200" dirty="0" smtClean="0"/>
              <a:t>The letters of the Aleph Bet are the building blocks of life</a:t>
            </a:r>
          </a:p>
        </p:txBody>
      </p:sp>
    </p:spTree>
    <p:extLst>
      <p:ext uri="{BB962C8B-B14F-4D97-AF65-F5344CB8AC3E}">
        <p14:creationId xmlns:p14="http://schemas.microsoft.com/office/powerpoint/2010/main" val="4089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#20 </a:t>
            </a:r>
            <a:r>
              <a:rPr lang="en-US" dirty="0" err="1" smtClean="0"/>
              <a:t>Resh</a:t>
            </a:r>
            <a:r>
              <a:rPr lang="en-US" dirty="0" smtClean="0"/>
              <a:t> – Man’s Head; Authority; the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927274"/>
            <a:ext cx="8067492" cy="443838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Represents the number 200 (insufficient, not enough)</a:t>
            </a:r>
            <a:endParaRPr lang="en-US" sz="3200" dirty="0"/>
          </a:p>
          <a:p>
            <a:r>
              <a:rPr lang="en-US" sz="3200" dirty="0" smtClean="0"/>
              <a:t>Man’s Head: the chief person, the man in authority, the “top”</a:t>
            </a:r>
          </a:p>
          <a:p>
            <a:r>
              <a:rPr lang="en-US" sz="3200" dirty="0" smtClean="0"/>
              <a:t>First: the beginning, the sum</a:t>
            </a:r>
          </a:p>
          <a:p>
            <a:pPr lvl="1"/>
            <a:r>
              <a:rPr lang="en-US" dirty="0" smtClean="0"/>
              <a:t>“the man is the Head (beginning) of the woman”</a:t>
            </a:r>
          </a:p>
          <a:p>
            <a:r>
              <a:rPr lang="en-US" sz="3200" dirty="0" smtClean="0"/>
              <a:t>Negative: bitter, grieved, poor, last, afraid</a:t>
            </a:r>
          </a:p>
          <a:p>
            <a:r>
              <a:rPr lang="en-US" sz="3200" dirty="0" smtClean="0"/>
              <a:t>#20: expectancy, redemption, waiting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6" t="74810" r="32729" b="-602"/>
          <a:stretch/>
        </p:blipFill>
        <p:spPr bwMode="auto">
          <a:xfrm>
            <a:off x="8820442" y="0"/>
            <a:ext cx="316523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#21 Shin – Teeth, Destroy, Separate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927274"/>
            <a:ext cx="8067492" cy="44383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300</a:t>
            </a:r>
          </a:p>
          <a:p>
            <a:r>
              <a:rPr lang="en-US" sz="3200" dirty="0" smtClean="0"/>
              <a:t>Teeth: to eat, something sharp, anything to do with eating and the mouth</a:t>
            </a:r>
          </a:p>
          <a:p>
            <a:r>
              <a:rPr lang="en-US" sz="3200" dirty="0" smtClean="0"/>
              <a:t>Press/Destroy: to chew up</a:t>
            </a:r>
          </a:p>
          <a:p>
            <a:r>
              <a:rPr lang="en-US" sz="3200" dirty="0" smtClean="0"/>
              <a:t>Separate: two, divide</a:t>
            </a:r>
          </a:p>
          <a:p>
            <a:r>
              <a:rPr lang="en-US" sz="3200" dirty="0" smtClean="0"/>
              <a:t>Shekinah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74917" r="47947" b="-709"/>
          <a:stretch/>
        </p:blipFill>
        <p:spPr bwMode="auto">
          <a:xfrm>
            <a:off x="8553157" y="83712"/>
            <a:ext cx="3587261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22" y="466786"/>
            <a:ext cx="5023169" cy="1400530"/>
          </a:xfrm>
        </p:spPr>
        <p:txBody>
          <a:bodyPr/>
          <a:lstStyle/>
          <a:p>
            <a:r>
              <a:rPr lang="en-US" sz="4800" dirty="0" smtClean="0"/>
              <a:t>Shalom – Peace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Nothing broken, nothing missing</a:t>
            </a:r>
            <a:endParaRPr lang="en-US" dirty="0"/>
          </a:p>
        </p:txBody>
      </p:sp>
      <p:pic>
        <p:nvPicPr>
          <p:cNvPr id="4100" name="Picture 4" descr="https://i.pinimg.com/736x/11/51/d8/1151d8598d48658224f1bb00b810ba17--peace-in-hebrew-hebrew-wo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7"/>
          <a:stretch/>
        </p:blipFill>
        <p:spPr bwMode="auto">
          <a:xfrm>
            <a:off x="5472332" y="0"/>
            <a:ext cx="6719668" cy="41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736x/11/51/d8/1151d8598d48658224f1bb00b810ba17--peace-in-hebrew-hebrew-wo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61983" r="-629" b="-205"/>
          <a:stretch/>
        </p:blipFill>
        <p:spPr bwMode="auto">
          <a:xfrm>
            <a:off x="5472331" y="4152312"/>
            <a:ext cx="6818141" cy="27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1" y="273389"/>
            <a:ext cx="8051392" cy="918102"/>
          </a:xfrm>
        </p:spPr>
        <p:txBody>
          <a:bodyPr/>
          <a:lstStyle/>
          <a:p>
            <a:r>
              <a:rPr lang="en-US" dirty="0" smtClean="0"/>
              <a:t>#22 </a:t>
            </a:r>
            <a:r>
              <a:rPr lang="en-US" dirty="0" err="1" smtClean="0"/>
              <a:t>Tav</a:t>
            </a:r>
            <a:r>
              <a:rPr lang="en-US" dirty="0" smtClean="0"/>
              <a:t> – a Cross, a Mark or Sign;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5" y="1927274"/>
            <a:ext cx="8067492" cy="44383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Represents the number 400</a:t>
            </a:r>
          </a:p>
          <a:p>
            <a:r>
              <a:rPr lang="en-US" sz="3200" dirty="0" smtClean="0"/>
              <a:t>The ancient sign of the cross</a:t>
            </a:r>
          </a:p>
          <a:p>
            <a:r>
              <a:rPr lang="en-US" sz="3200" dirty="0" smtClean="0"/>
              <a:t>A Mark or Sign: identifies locations used to mark out a location. Two crossed sticks were used to hang the family standard or banner.</a:t>
            </a:r>
          </a:p>
          <a:p>
            <a:r>
              <a:rPr lang="en-US" sz="3200" dirty="0" smtClean="0"/>
              <a:t>Covenant: both the Old Covenant and the New Covenant</a:t>
            </a:r>
          </a:p>
        </p:txBody>
      </p:sp>
      <p:pic>
        <p:nvPicPr>
          <p:cNvPr id="10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73792" r="63786" b="416"/>
          <a:stretch/>
        </p:blipFill>
        <p:spPr bwMode="auto">
          <a:xfrm>
            <a:off x="8918917" y="83712"/>
            <a:ext cx="3273083" cy="6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4.bp.blogspot.com/_oVAtN7rLUA8/Stu504Bbz9I/AAAAAAAABz0/qyTb6kKODvY/s400/Paleo-hebrew_-_t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2629" r="22483" b="5050"/>
          <a:stretch/>
        </p:blipFill>
        <p:spPr bwMode="auto">
          <a:xfrm>
            <a:off x="6956475" y="1378634"/>
            <a:ext cx="1674055" cy="15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04500"/>
            <a:ext cx="9404723" cy="1400530"/>
          </a:xfrm>
        </p:spPr>
        <p:txBody>
          <a:bodyPr/>
          <a:lstStyle/>
          <a:p>
            <a:r>
              <a:rPr lang="en-US" dirty="0" smtClean="0"/>
              <a:t>Covenant </a:t>
            </a:r>
            <a:r>
              <a:rPr lang="en-US" dirty="0"/>
              <a:t>- </a:t>
            </a:r>
            <a:r>
              <a:rPr lang="en-US" dirty="0" err="1"/>
              <a:t>berith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b’rit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7" t="2235" r="13333" b="79753"/>
          <a:stretch/>
        </p:blipFill>
        <p:spPr>
          <a:xfrm>
            <a:off x="7934179" y="1372025"/>
            <a:ext cx="1491175" cy="1582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60049" r="84416" b="21939"/>
          <a:stretch/>
        </p:blipFill>
        <p:spPr>
          <a:xfrm>
            <a:off x="6159305" y="1372025"/>
            <a:ext cx="1491175" cy="158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7" t="21613" r="41063" b="60375"/>
          <a:stretch/>
        </p:blipFill>
        <p:spPr>
          <a:xfrm>
            <a:off x="4384431" y="1372025"/>
            <a:ext cx="1491175" cy="1582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78786" r="85067" b="3202"/>
          <a:stretch/>
        </p:blipFill>
        <p:spPr>
          <a:xfrm>
            <a:off x="2609557" y="1372025"/>
            <a:ext cx="1491175" cy="1582190"/>
          </a:xfrm>
          <a:prstGeom prst="rect">
            <a:avLst/>
          </a:prstGeom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81103" r="60842" b="1048"/>
          <a:stretch/>
        </p:blipFill>
        <p:spPr bwMode="auto">
          <a:xfrm>
            <a:off x="6203853" y="3221475"/>
            <a:ext cx="1322363" cy="2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5" t="80806" r="29521" b="1345"/>
          <a:stretch/>
        </p:blipFill>
        <p:spPr bwMode="auto">
          <a:xfrm>
            <a:off x="2798618" y="3221475"/>
            <a:ext cx="1302114" cy="2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6118" r="67827" b="66033"/>
          <a:stretch/>
        </p:blipFill>
        <p:spPr bwMode="auto">
          <a:xfrm>
            <a:off x="8004517" y="3221475"/>
            <a:ext cx="1392702" cy="2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5" t="37739" r="37839" b="44412"/>
          <a:stretch/>
        </p:blipFill>
        <p:spPr bwMode="auto">
          <a:xfrm>
            <a:off x="4487594" y="3221475"/>
            <a:ext cx="1322363" cy="2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90047" y="5444198"/>
            <a:ext cx="8060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House of the Head Person extends the hand from the Cross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58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82107" r="45910" b="44"/>
          <a:stretch/>
        </p:blipFill>
        <p:spPr bwMode="auto">
          <a:xfrm>
            <a:off x="6213940" y="3013658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3" t="15856" r="8648" b="66295"/>
          <a:stretch/>
        </p:blipFill>
        <p:spPr bwMode="auto">
          <a:xfrm>
            <a:off x="4681152" y="3057704"/>
            <a:ext cx="1130960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37199" r="39155" b="44952"/>
          <a:stretch/>
        </p:blipFill>
        <p:spPr bwMode="auto">
          <a:xfrm>
            <a:off x="7905972" y="3048756"/>
            <a:ext cx="1157509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t="61063" r="39103" b="21088"/>
          <a:stretch/>
        </p:blipFill>
        <p:spPr bwMode="auto">
          <a:xfrm>
            <a:off x="2989120" y="3013658"/>
            <a:ext cx="1290204" cy="2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4552" y="5356420"/>
            <a:ext cx="9994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God’s Right Hand came to destroy sin by nailing it to the cross. When He comes, every eye will see Him and cry out “Yahweh is our Salvation”</a:t>
            </a:r>
            <a:endParaRPr lang="en-US" sz="1400" dirty="0"/>
          </a:p>
        </p:txBody>
      </p:sp>
      <p:pic>
        <p:nvPicPr>
          <p:cNvPr id="12" name="Picture 2" descr="Image result for the prgression of the name jes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2" b="78863"/>
          <a:stretch/>
        </p:blipFill>
        <p:spPr bwMode="auto">
          <a:xfrm>
            <a:off x="2250553" y="398693"/>
            <a:ext cx="7138146" cy="24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T7JzvKNV3m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8" y="193183"/>
            <a:ext cx="11636419" cy="6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4667" y="399245"/>
            <a:ext cx="7211457" cy="1249251"/>
          </a:xfrm>
        </p:spPr>
        <p:txBody>
          <a:bodyPr/>
          <a:lstStyle/>
          <a:p>
            <a:r>
              <a:rPr lang="en-US" sz="6600" b="1" dirty="0" smtClean="0">
                <a:solidFill>
                  <a:srgbClr val="542A00"/>
                </a:solidFill>
                <a:latin typeface="Tempus Sans ITC" panose="04020404030D07020202" pitchFamily="82" charset="0"/>
              </a:rPr>
              <a:t>The Mystery of the</a:t>
            </a:r>
            <a:endParaRPr lang="en-US" sz="4400" b="1" dirty="0">
              <a:solidFill>
                <a:srgbClr val="542A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he First and Last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30582"/>
            <a:ext cx="10631489" cy="4017817"/>
          </a:xfrm>
        </p:spPr>
        <p:txBody>
          <a:bodyPr>
            <a:normAutofit/>
          </a:bodyPr>
          <a:lstStyle/>
          <a:p>
            <a:r>
              <a:rPr lang="en-US" dirty="0" smtClean="0"/>
              <a:t>Hebrew will be the language spoken in the Millennium</a:t>
            </a:r>
          </a:p>
          <a:p>
            <a:pPr lvl="0"/>
            <a:r>
              <a:rPr lang="en-US" altLang="en-US" i="1" dirty="0">
                <a:latin typeface="Arial" panose="020B0604020202020204" pitchFamily="34" charset="0"/>
              </a:rPr>
              <a:t>For then I will restore to the peoples a pure language, that they all may call on the name of the LORD, to serve Him with one accord.</a:t>
            </a:r>
            <a:r>
              <a:rPr lang="en-US" altLang="en-US" dirty="0">
                <a:latin typeface="Arial" panose="020B0604020202020204" pitchFamily="34" charset="0"/>
              </a:rPr>
              <a:t> 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dirty="0"/>
              <a:t>Zephaniah 3:9 </a:t>
            </a:r>
            <a:r>
              <a:rPr lang="en-US" altLang="en-US" dirty="0" smtClean="0">
                <a:latin typeface="Arial" panose="020B0604020202020204" pitchFamily="34" charset="0"/>
              </a:rPr>
              <a:t>) </a:t>
            </a:r>
          </a:p>
          <a:p>
            <a:pPr lvl="0"/>
            <a:r>
              <a:rPr lang="en-US" altLang="en-US" dirty="0" smtClean="0">
                <a:latin typeface="Arial" panose="020B0604020202020204" pitchFamily="34" charset="0"/>
              </a:rPr>
              <a:t>Hebrew was restored in Israel by </a:t>
            </a:r>
            <a:r>
              <a:rPr lang="en-US" dirty="0"/>
              <a:t>Eliezer </a:t>
            </a:r>
            <a:r>
              <a:rPr lang="en-US" dirty="0" smtClean="0"/>
              <a:t>Ben-Yehuda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It is the only ancient language that has been restored as the official language of a nation.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7" y="1228573"/>
            <a:ext cx="9620108" cy="1400530"/>
          </a:xfrm>
        </p:spPr>
        <p:txBody>
          <a:bodyPr/>
          <a:lstStyle/>
          <a:p>
            <a:r>
              <a:rPr lang="en-US" dirty="0" smtClean="0"/>
              <a:t>“Buried within and behind the prophetic words and letters of the Hebrew text are layers upon layers of meaning, with multiple hints and allusions flying off in every direction.”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2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 Hebrew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6856"/>
            <a:ext cx="9467706" cy="1427017"/>
          </a:xfrm>
        </p:spPr>
        <p:txBody>
          <a:bodyPr/>
          <a:lstStyle/>
          <a:p>
            <a:r>
              <a:rPr lang="en-US" dirty="0" smtClean="0"/>
              <a:t>An ancient picture language</a:t>
            </a:r>
          </a:p>
          <a:p>
            <a:r>
              <a:rPr lang="en-US" dirty="0" smtClean="0"/>
              <a:t>Similar to Egyptian Hieroglyphics</a:t>
            </a:r>
          </a:p>
        </p:txBody>
      </p:sp>
      <p:pic>
        <p:nvPicPr>
          <p:cNvPr id="3074" name="Picture 2" descr="https://discoveringegypt.com/wp-content/uploads/2014/06/syllab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39" y="2797386"/>
            <a:ext cx="2817524" cy="37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tatic.wixstatic.com/media/69ca89_294ca79033fe42d0be1bad3f59680da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9" b="50264"/>
          <a:stretch/>
        </p:blipFill>
        <p:spPr bwMode="auto">
          <a:xfrm>
            <a:off x="6414655" y="2666597"/>
            <a:ext cx="3094540" cy="40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 Hebrew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551710"/>
            <a:ext cx="10307782" cy="46966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Used before and during the </a:t>
            </a:r>
            <a:r>
              <a:rPr lang="en-US" sz="3200" dirty="0"/>
              <a:t>t</a:t>
            </a:r>
            <a:r>
              <a:rPr lang="en-US" sz="3200" dirty="0" smtClean="0"/>
              <a:t>ime of Moses </a:t>
            </a:r>
          </a:p>
          <a:p>
            <a:r>
              <a:rPr lang="en-US" sz="3200" dirty="0" smtClean="0"/>
              <a:t>A Picture language</a:t>
            </a:r>
          </a:p>
          <a:p>
            <a:r>
              <a:rPr lang="en-US" sz="3200" dirty="0" smtClean="0"/>
              <a:t>Each picture has a meaning</a:t>
            </a:r>
          </a:p>
          <a:p>
            <a:r>
              <a:rPr lang="en-US" sz="3200" dirty="0" smtClean="0"/>
              <a:t>Each Letter has a numerical equivalent</a:t>
            </a:r>
          </a:p>
          <a:p>
            <a:endParaRPr lang="en-US" sz="3200" dirty="0"/>
          </a:p>
          <a:p>
            <a:r>
              <a:rPr lang="en-US" sz="3200" dirty="0" smtClean="0"/>
              <a:t>There are both positive and negative meanings behind every letter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4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3826" r="81895" b="68325"/>
          <a:stretch/>
        </p:blipFill>
        <p:spPr bwMode="auto">
          <a:xfrm>
            <a:off x="9884287" y="3629320"/>
            <a:ext cx="1483841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601.photobucket.com/albums/tt99/nakaryah/HebrewLetters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r="2" b="71642"/>
          <a:stretch/>
        </p:blipFill>
        <p:spPr bwMode="auto">
          <a:xfrm>
            <a:off x="332509" y="938061"/>
            <a:ext cx="11442925" cy="2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15722" r="67180" b="66429"/>
          <a:stretch/>
        </p:blipFill>
        <p:spPr bwMode="auto">
          <a:xfrm>
            <a:off x="8683058" y="3629324"/>
            <a:ext cx="148384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16779" r="51953" b="65372"/>
          <a:stretch/>
        </p:blipFill>
        <p:spPr bwMode="auto">
          <a:xfrm>
            <a:off x="7505422" y="3629325"/>
            <a:ext cx="148384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4" t="16779" r="37767" b="65372"/>
          <a:stretch/>
        </p:blipFill>
        <p:spPr bwMode="auto">
          <a:xfrm>
            <a:off x="6327786" y="3629324"/>
            <a:ext cx="148384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2" t="15193" r="22149" b="66958"/>
          <a:stretch/>
        </p:blipFill>
        <p:spPr bwMode="auto">
          <a:xfrm>
            <a:off x="5150150" y="3629324"/>
            <a:ext cx="148384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8" t="16383" r="7963" b="65768"/>
          <a:stretch/>
        </p:blipFill>
        <p:spPr bwMode="auto">
          <a:xfrm>
            <a:off x="4102024" y="3629324"/>
            <a:ext cx="148384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38060" r="83579" b="44091"/>
          <a:stretch/>
        </p:blipFill>
        <p:spPr bwMode="auto">
          <a:xfrm>
            <a:off x="3311236" y="3629323"/>
            <a:ext cx="119957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37531" r="68351" b="44620"/>
          <a:stretch/>
        </p:blipFill>
        <p:spPr bwMode="auto">
          <a:xfrm>
            <a:off x="2313634" y="3629322"/>
            <a:ext cx="119957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37134" r="53253" b="45017"/>
          <a:stretch/>
        </p:blipFill>
        <p:spPr bwMode="auto">
          <a:xfrm>
            <a:off x="1295953" y="3629321"/>
            <a:ext cx="119957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ehebrewmessiah.files.wordpress.com/2013/05/paleo-hebrew-let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6" t="37002" r="37635" b="45149"/>
          <a:stretch/>
        </p:blipFill>
        <p:spPr bwMode="auto">
          <a:xfrm>
            <a:off x="232203" y="3629320"/>
            <a:ext cx="1199572" cy="18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1794</TotalTime>
  <Words>1670</Words>
  <Application>Microsoft Office PowerPoint</Application>
  <PresentationFormat>Widescreen</PresentationFormat>
  <Paragraphs>203</Paragraphs>
  <Slides>46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Tempus Sans ITC</vt:lpstr>
      <vt:lpstr>Times New Roman</vt:lpstr>
      <vt:lpstr>Wingdings 3</vt:lpstr>
      <vt:lpstr>Ion</vt:lpstr>
      <vt:lpstr>Hebrew - The Aleph Bet</vt:lpstr>
      <vt:lpstr>Language is how we communicate</vt:lpstr>
      <vt:lpstr>But what if we don’t speak the same language…???</vt:lpstr>
      <vt:lpstr>Hebrew The First and Last Language</vt:lpstr>
      <vt:lpstr>Hebrew The First and Last Language</vt:lpstr>
      <vt:lpstr>“Buried within and behind the prophetic words and letters of the Hebrew text are layers upon layers of meaning, with multiple hints and allusions flying off in every direction.”</vt:lpstr>
      <vt:lpstr>Paleo Hebrew</vt:lpstr>
      <vt:lpstr>Paleo Hebrew</vt:lpstr>
      <vt:lpstr>PowerPoint Presentation</vt:lpstr>
      <vt:lpstr>#1 Aleph – the Strong Leader</vt:lpstr>
      <vt:lpstr>#2 Bet– House, Family, “In”</vt:lpstr>
      <vt:lpstr>#3 Gimel – Foot, Camel, Pride</vt:lpstr>
      <vt:lpstr>#4 Dalet – Door, Move, Entrance</vt:lpstr>
      <vt:lpstr>#5 Hey – Behold, Reveal, Breath</vt:lpstr>
      <vt:lpstr>#6 Vav– a Nail, to secure, to add</vt:lpstr>
      <vt:lpstr>PowerPoint Presentation</vt:lpstr>
      <vt:lpstr>#7 Zayin–To Plow, a Weapon, Cut</vt:lpstr>
      <vt:lpstr>#8 Chet – Wall, Fence, Separation</vt:lpstr>
      <vt:lpstr>Chet: The Yoke of the Master</vt:lpstr>
      <vt:lpstr>#9 Tet – A Snake Hidden in a Basket</vt:lpstr>
      <vt:lpstr>PowerPoint Presentation</vt:lpstr>
      <vt:lpstr>#10 Yod – a Hand or arm, Work, Worship</vt:lpstr>
      <vt:lpstr>God’s Name in Hebrew - YHVH</vt:lpstr>
      <vt:lpstr>PowerPoint Presentation</vt:lpstr>
      <vt:lpstr>The Aleph Bet</vt:lpstr>
      <vt:lpstr>The Aleph Bet</vt:lpstr>
      <vt:lpstr>#11 Kaf– Palm of the hand</vt:lpstr>
      <vt:lpstr>#12 Lamed – Shepherd's Staff</vt:lpstr>
      <vt:lpstr>PowerPoint Presentation</vt:lpstr>
      <vt:lpstr>#13 Mem – Water, Chaos</vt:lpstr>
      <vt:lpstr>#13 Mem – Water, Chaos</vt:lpstr>
      <vt:lpstr>#14 Nun – Seed, Fish, Life </vt:lpstr>
      <vt:lpstr>PowerPoint Presentation</vt:lpstr>
      <vt:lpstr>#15 Samekh – Thorn, Support, Shield, Protect</vt:lpstr>
      <vt:lpstr>#16 Ayin – An Eye; Watch; Experience</vt:lpstr>
      <vt:lpstr>The Aleph Bet</vt:lpstr>
      <vt:lpstr>#17 Peh – Mouth; Speak; Scatter</vt:lpstr>
      <vt:lpstr>#18 Tsade – Man on his side; a Journey; Desire/need</vt:lpstr>
      <vt:lpstr>#19 Kuf or Qof – Sun, Behind, Time</vt:lpstr>
      <vt:lpstr>#20 Resh – Man’s Head; Authority; the First</vt:lpstr>
      <vt:lpstr>#21 Shin – Teeth, Destroy, Separate</vt:lpstr>
      <vt:lpstr>Shalom – Peace  Nothing broken, nothing missing</vt:lpstr>
      <vt:lpstr>#22 Tav – a Cross, a Mark or Sign; Covenant</vt:lpstr>
      <vt:lpstr>Covenant - berith or b’rit</vt:lpstr>
      <vt:lpstr>PowerPoint Presentation</vt:lpstr>
      <vt:lpstr>The Mystery of the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Torah?</dc:title>
  <dc:creator>Teresa Bruce</dc:creator>
  <cp:lastModifiedBy>Teresa Bruce</cp:lastModifiedBy>
  <cp:revision>106</cp:revision>
  <dcterms:created xsi:type="dcterms:W3CDTF">2015-06-03T21:18:21Z</dcterms:created>
  <dcterms:modified xsi:type="dcterms:W3CDTF">2017-08-19T15:25:33Z</dcterms:modified>
</cp:coreProperties>
</file>