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036710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lvl1pPr>
              <a:defRPr>
                <a:solidFill>
                  <a:srgbClr val="000000"/>
                </a:solidFill>
                <a:uFill>
                  <a:solidFill>
                    <a:srgbClr val="000000"/>
                  </a:solidFill>
                </a:uFill>
              </a:defRPr>
            </a:lvl1pPr>
          </a:lstStyle>
          <a:p>
            <a:r>
              <a:t>Title Text</a:t>
            </a:r>
          </a:p>
        </p:txBody>
      </p:sp>
      <p:sp>
        <p:nvSpPr>
          <p:cNvPr id="21" name="Shape 21"/>
          <p:cNvSpPr>
            <a:spLocks noGrp="1"/>
          </p:cNvSpPr>
          <p:nvPr>
            <p:ph type="body" idx="1"/>
          </p:nvPr>
        </p:nvSpPr>
        <p:spPr>
          <a:prstGeom prst="rect">
            <a:avLst/>
          </a:prstGeom>
        </p:spPr>
        <p:txBody>
          <a:bodyPr/>
          <a:lstStyle>
            <a:lvl1pPr>
              <a:defRPr>
                <a:solidFill>
                  <a:srgbClr val="000000"/>
                </a:solidFill>
                <a:uFill>
                  <a:solidFill>
                    <a:srgbClr val="000000"/>
                  </a:solidFill>
                </a:uFill>
              </a:defRPr>
            </a:lvl1pPr>
            <a:lvl2pPr>
              <a:defRPr>
                <a:solidFill>
                  <a:srgbClr val="000000"/>
                </a:solidFill>
                <a:uFill>
                  <a:solidFill>
                    <a:srgbClr val="000000"/>
                  </a:solidFill>
                </a:uFill>
              </a:defRPr>
            </a:lvl2pPr>
            <a:lvl3pPr>
              <a:defRPr>
                <a:solidFill>
                  <a:srgbClr val="000000"/>
                </a:solidFill>
                <a:uFill>
                  <a:solidFill>
                    <a:srgbClr val="000000"/>
                  </a:solidFill>
                </a:uFill>
              </a:defRPr>
            </a:lvl3pPr>
            <a:lvl4pPr>
              <a:defRPr>
                <a:solidFill>
                  <a:srgbClr val="000000"/>
                </a:solidFill>
                <a:uFill>
                  <a:solidFill>
                    <a:srgbClr val="000000"/>
                  </a:solidFill>
                </a:uFill>
              </a:defRPr>
            </a:lvl4pPr>
            <a:lvl5pPr>
              <a:defRPr>
                <a:solidFill>
                  <a:srgbClr val="000000"/>
                </a:solidFill>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bg>
      <p:bgPr>
        <a:solidFill>
          <a:srgbClr val="FFFFFF"/>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669726" y="312539"/>
            <a:ext cx="7804548" cy="1518047"/>
          </a:xfrm>
          <a:prstGeom prst="rect">
            <a:avLst/>
          </a:prstGeom>
        </p:spPr>
        <p:txBody>
          <a:bodyPr lIns="35718" tIns="35718" rIns="35718" bIns="35718" anchor="t">
            <a:normAutofit/>
          </a:bodyPr>
          <a:lstStyle>
            <a:lvl1pPr marL="0" marR="0" defTabSz="584200">
              <a:defRPr sz="4200">
                <a:solidFill>
                  <a:srgbClr val="000000"/>
                </a:solidFill>
                <a:uFillTx/>
                <a:latin typeface="Helvetica Light"/>
                <a:ea typeface="Helvetica Light"/>
                <a:cs typeface="Helvetica Light"/>
                <a:sym typeface="Helvetica Light"/>
              </a:defRPr>
            </a:lvl1pPr>
          </a:lstStyle>
          <a:p>
            <a:r>
              <a:t>Title Text</a:t>
            </a:r>
          </a:p>
        </p:txBody>
      </p:sp>
      <p:sp>
        <p:nvSpPr>
          <p:cNvPr id="30" name="Shape 30"/>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669726" y="312539"/>
            <a:ext cx="7804548" cy="1518047"/>
          </a:xfrm>
          <a:prstGeom prst="rect">
            <a:avLst/>
          </a:prstGeom>
        </p:spPr>
        <p:txBody>
          <a:bodyPr lIns="35718" tIns="35718" rIns="35718" bIns="35718">
            <a:normAutofit/>
          </a:bodyPr>
          <a:lstStyle>
            <a:lvl1pPr marL="0" marR="0" defTabSz="584200">
              <a:defRPr sz="4600">
                <a:solidFill>
                  <a:srgbClr val="000000"/>
                </a:solidFill>
                <a:uFillTx/>
                <a:latin typeface="Helvetica Light"/>
                <a:ea typeface="Helvetica Light"/>
                <a:cs typeface="Helvetica Light"/>
                <a:sym typeface="Helvetica Light"/>
              </a:defRPr>
            </a:lvl1pPr>
          </a:lstStyle>
          <a:p>
            <a:r>
              <a:t>Title Text</a:t>
            </a:r>
          </a:p>
        </p:txBody>
      </p:sp>
      <p:sp>
        <p:nvSpPr>
          <p:cNvPr id="38" name="Shape 38"/>
          <p:cNvSpPr>
            <a:spLocks noGrp="1"/>
          </p:cNvSpPr>
          <p:nvPr>
            <p:ph type="body" idx="1"/>
          </p:nvPr>
        </p:nvSpPr>
        <p:spPr>
          <a:xfrm>
            <a:off x="669726" y="1830585"/>
            <a:ext cx="7804548" cy="4420197"/>
          </a:xfrm>
          <a:prstGeom prst="rect">
            <a:avLst/>
          </a:prstGeom>
        </p:spPr>
        <p:txBody>
          <a:bodyPr lIns="35718" tIns="35718" rIns="35718" bIns="35718">
            <a:normAutofit/>
          </a:bodyPr>
          <a:lstStyle>
            <a:lvl1pPr marL="296333" marR="0" indent="-296333" defTabSz="584200">
              <a:spcBef>
                <a:spcPts val="4200"/>
              </a:spcBef>
              <a:buSzPct val="75000"/>
              <a:defRPr sz="2400">
                <a:solidFill>
                  <a:srgbClr val="000000"/>
                </a:solidFill>
                <a:uFillTx/>
                <a:latin typeface="Helvetica Light"/>
                <a:ea typeface="Helvetica Light"/>
                <a:cs typeface="Helvetica Light"/>
                <a:sym typeface="Helvetica Light"/>
              </a:defRPr>
            </a:lvl1pPr>
            <a:lvl2pPr marL="730250" marR="0" defTabSz="584200">
              <a:spcBef>
                <a:spcPts val="4200"/>
              </a:spcBef>
              <a:buSzPct val="75000"/>
              <a:buChar char="•"/>
              <a:defRPr sz="1800">
                <a:solidFill>
                  <a:srgbClr val="000000"/>
                </a:solidFill>
                <a:uFillTx/>
                <a:latin typeface="Helvetica Light"/>
                <a:ea typeface="Helvetica Light"/>
                <a:cs typeface="Helvetica Light"/>
                <a:sym typeface="Helvetica Light"/>
              </a:defRPr>
            </a:lvl2pPr>
            <a:lvl3pPr marL="1198217" marR="0" indent="-309217" defTabSz="584200">
              <a:spcBef>
                <a:spcPts val="4200"/>
              </a:spcBef>
              <a:buSzPct val="75000"/>
              <a:defRPr sz="1600">
                <a:solidFill>
                  <a:srgbClr val="000000"/>
                </a:solidFill>
                <a:uFillTx/>
                <a:latin typeface="Helvetica Light"/>
                <a:ea typeface="Helvetica Light"/>
                <a:cs typeface="Helvetica Light"/>
                <a:sym typeface="Helvetica Light"/>
              </a:defRPr>
            </a:lvl3pPr>
            <a:lvl4pPr marL="1629833" marR="0" indent="-296333" defTabSz="584200">
              <a:spcBef>
                <a:spcPts val="4200"/>
              </a:spcBef>
              <a:buSzPct val="75000"/>
              <a:buChar char="•"/>
              <a:defRPr sz="2400">
                <a:solidFill>
                  <a:srgbClr val="000000"/>
                </a:solidFill>
                <a:uFillTx/>
                <a:latin typeface="Helvetica Light"/>
                <a:ea typeface="Helvetica Light"/>
                <a:cs typeface="Helvetica Light"/>
                <a:sym typeface="Helvetica Light"/>
              </a:defRPr>
            </a:lvl4pPr>
            <a:lvl5pPr marL="2074333" marR="0" indent="-296333" defTabSz="584200">
              <a:spcBef>
                <a:spcPts val="4200"/>
              </a:spcBef>
              <a:buSzPct val="75000"/>
              <a:buChar char="•"/>
              <a:defRPr sz="2400">
                <a:solidFill>
                  <a:srgbClr val="000000"/>
                </a:solidFill>
                <a:uFillTx/>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46" name="Shape 46"/>
          <p:cNvSpPr>
            <a:spLocks noGrp="1"/>
          </p:cNvSpPr>
          <p:nvPr>
            <p:ph type="pic" idx="13"/>
          </p:nvPr>
        </p:nvSpPr>
        <p:spPr>
          <a:xfrm>
            <a:off x="0" y="0"/>
            <a:ext cx="9140216" cy="6858000"/>
          </a:xfrm>
          <a:prstGeom prst="rect">
            <a:avLst/>
          </a:prstGeom>
        </p:spPr>
        <p:txBody>
          <a:bodyPr lIns="91439" tIns="45719" rIns="91439" bIns="45719"/>
          <a:lstStyle/>
          <a:p>
            <a:endParaRPr/>
          </a:p>
        </p:txBody>
      </p:sp>
      <p:sp>
        <p:nvSpPr>
          <p:cNvPr id="47" name="Shape 47"/>
          <p:cNvSpPr>
            <a:spLocks noGrp="1"/>
          </p:cNvSpPr>
          <p:nvPr>
            <p:ph type="sldNum" sz="quarter" idx="2"/>
          </p:nvPr>
        </p:nvSpPr>
        <p:spPr>
          <a:xfrm>
            <a:off x="4440732" y="6505277"/>
            <a:ext cx="253607" cy="249238"/>
          </a:xfrm>
          <a:prstGeom prst="rect">
            <a:avLst/>
          </a:prstGeom>
        </p:spPr>
        <p:txBody>
          <a:bodyPr lIns="35718" tIns="35718" rIns="35718" bIns="35718"/>
          <a:lstStyle>
            <a:lvl1pPr>
              <a:defRPr sz="1200">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marL="0" marR="0" algn="ctr" defTabSz="584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
            <a:solidFill>
              <a:srgbClr val="FFFFFF"/>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FFFFFF"/>
          </a:solidFill>
          <a:uFill>
            <a:solidFill>
              <a:srgbClr val="FFFFFF"/>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asted-image.tif"/>
          <p:cNvPicPr>
            <a:picLocks noChangeAspect="1"/>
          </p:cNvPicPr>
          <p:nvPr/>
        </p:nvPicPr>
        <p:blipFill>
          <a:blip r:embed="rId2">
            <a:extLst/>
          </a:blip>
          <a:srcRect l="10710" t="11391" r="10710" b="11391"/>
          <a:stretch>
            <a:fillRect/>
          </a:stretch>
        </p:blipFill>
        <p:spPr>
          <a:xfrm>
            <a:off x="916781" y="-70381"/>
            <a:ext cx="7310359" cy="7183574"/>
          </a:xfrm>
          <a:prstGeom prst="rect">
            <a:avLst/>
          </a:prstGeom>
        </p:spPr>
      </p:pic>
      <p:sp>
        <p:nvSpPr>
          <p:cNvPr id="57" name="Shape 57"/>
          <p:cNvSpPr>
            <a:spLocks noGrp="1"/>
          </p:cNvSpPr>
          <p:nvPr>
            <p:ph type="title"/>
          </p:nvPr>
        </p:nvSpPr>
        <p:spPr>
          <a:xfrm>
            <a:off x="610531" y="248483"/>
            <a:ext cx="8229601" cy="1508126"/>
          </a:xfrm>
          <a:prstGeom prst="rect">
            <a:avLst/>
          </a:prstGeom>
        </p:spPr>
        <p:txBody>
          <a:bodyPr/>
          <a:lstStyle>
            <a:lvl1pPr>
              <a:defRPr sz="3700">
                <a:solidFill>
                  <a:schemeClr val="accent3">
                    <a:satOff val="18648"/>
                    <a:lumOff val="5971"/>
                  </a:schemeClr>
                </a:solidFill>
                <a:latin typeface="Chalkduster"/>
                <a:ea typeface="Chalkduster"/>
                <a:cs typeface="Chalkduster"/>
                <a:sym typeface="Chalkduster"/>
              </a:defRPr>
            </a:lvl1pPr>
          </a:lstStyle>
          <a:p>
            <a:r>
              <a:t>Covenants of the Bible</a:t>
            </a:r>
          </a:p>
        </p:txBody>
      </p:sp>
      <p:sp>
        <p:nvSpPr>
          <p:cNvPr id="58" name="Shape 58"/>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73026"/>
            <a:ext cx="8229600" cy="1508126"/>
          </a:xfrm>
          <a:prstGeom prst="rect">
            <a:avLst/>
          </a:prstGeom>
        </p:spPr>
        <p:txBody>
          <a:bodyPr/>
          <a:lstStyle/>
          <a:p>
            <a:r>
              <a:rPr lang="en-US" dirty="0" smtClean="0"/>
              <a:t>In His Image &amp; Likeness</a:t>
            </a:r>
            <a:endParaRPr dirty="0"/>
          </a:p>
        </p:txBody>
      </p:sp>
      <p:sp>
        <p:nvSpPr>
          <p:cNvPr id="106" name="Shape 106"/>
          <p:cNvSpPr>
            <a:spLocks noGrp="1"/>
          </p:cNvSpPr>
          <p:nvPr>
            <p:ph type="body" idx="1"/>
          </p:nvPr>
        </p:nvSpPr>
        <p:spPr>
          <a:xfrm>
            <a:off x="469900" y="1193800"/>
            <a:ext cx="8368110" cy="5257404"/>
          </a:xfrm>
          <a:prstGeom prst="rect">
            <a:avLst/>
          </a:prstGeom>
        </p:spPr>
        <p:txBody>
          <a:bodyPr/>
          <a:lstStyle/>
          <a:p>
            <a:r>
              <a:rPr dirty="0"/>
              <a:t>Elohim: </a:t>
            </a:r>
            <a:r>
              <a:rPr sz="3800" dirty="0" err="1"/>
              <a:t>אֱלֹהִים</a:t>
            </a:r>
            <a:r>
              <a:rPr sz="3800" dirty="0"/>
              <a:t> </a:t>
            </a:r>
          </a:p>
          <a:p>
            <a:pPr lvl="1"/>
            <a:r>
              <a:rPr sz="2400" dirty="0"/>
              <a:t>root: </a:t>
            </a:r>
            <a:r>
              <a:rPr sz="2400" dirty="0" err="1" smtClean="0"/>
              <a:t>eloah</a:t>
            </a:r>
            <a:r>
              <a:rPr lang="en-US" sz="3200" dirty="0"/>
              <a:t> </a:t>
            </a:r>
            <a:r>
              <a:rPr lang="en-US" sz="3200" dirty="0" smtClean="0"/>
              <a:t>– </a:t>
            </a:r>
            <a:r>
              <a:rPr sz="2400" dirty="0" smtClean="0"/>
              <a:t>singular</a:t>
            </a:r>
            <a:endParaRPr lang="en-US" sz="2400" dirty="0" smtClean="0"/>
          </a:p>
          <a:p>
            <a:pPr lvl="1"/>
            <a:r>
              <a:rPr lang="en-US" sz="2400" dirty="0" smtClean="0"/>
              <a:t>Elohim - plural</a:t>
            </a:r>
            <a:endParaRPr sz="2400" dirty="0"/>
          </a:p>
          <a:p>
            <a:r>
              <a:rPr dirty="0"/>
              <a:t>Adding the </a:t>
            </a:r>
            <a:r>
              <a:rPr dirty="0" err="1"/>
              <a:t>yod</a:t>
            </a:r>
            <a:r>
              <a:rPr dirty="0"/>
              <a:t>-mem creates a “plurality of greatness”</a:t>
            </a:r>
          </a:p>
          <a:p>
            <a:r>
              <a:rPr dirty="0"/>
              <a:t>Context also implies that God is both male and female</a:t>
            </a:r>
          </a:p>
          <a:p>
            <a:r>
              <a:rPr dirty="0"/>
              <a:t>Image: </a:t>
            </a:r>
            <a:r>
              <a:rPr dirty="0" err="1"/>
              <a:t>Heb</a:t>
            </a:r>
            <a:r>
              <a:rPr dirty="0"/>
              <a:t> “</a:t>
            </a:r>
            <a:r>
              <a:rPr dirty="0" err="1"/>
              <a:t>tselem</a:t>
            </a:r>
            <a:r>
              <a:rPr dirty="0"/>
              <a:t>” צֶ֫</a:t>
            </a:r>
            <a:r>
              <a:rPr dirty="0" err="1"/>
              <a:t>לֶם</a:t>
            </a:r>
            <a:endParaRPr dirty="0"/>
          </a:p>
          <a:p>
            <a:r>
              <a:rPr dirty="0"/>
              <a:t>Likeness: </a:t>
            </a:r>
            <a:r>
              <a:rPr dirty="0" err="1"/>
              <a:t>Heb</a:t>
            </a:r>
            <a:r>
              <a:rPr dirty="0"/>
              <a:t> “</a:t>
            </a:r>
            <a:r>
              <a:rPr dirty="0" err="1"/>
              <a:t>demut</a:t>
            </a:r>
            <a:r>
              <a:rPr dirty="0"/>
              <a:t>” דְּ</a:t>
            </a:r>
            <a:r>
              <a:rPr dirty="0" err="1"/>
              <a:t>מוּת</a:t>
            </a:r>
            <a:endParaRPr dirty="0"/>
          </a:p>
        </p:txBody>
      </p:sp>
      <p:sp>
        <p:nvSpPr>
          <p:cNvPr id="107" name="Shape 1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Likeness</a:t>
            </a:r>
          </a:p>
        </p:txBody>
      </p:sp>
      <p:sp>
        <p:nvSpPr>
          <p:cNvPr id="110" name="Shape 110"/>
          <p:cNvSpPr>
            <a:spLocks noGrp="1"/>
          </p:cNvSpPr>
          <p:nvPr>
            <p:ph type="body" sz="half" idx="1"/>
          </p:nvPr>
        </p:nvSpPr>
        <p:spPr>
          <a:xfrm>
            <a:off x="1032194" y="1229648"/>
            <a:ext cx="7205043" cy="2377737"/>
          </a:xfrm>
          <a:prstGeom prst="rect">
            <a:avLst/>
          </a:prstGeom>
        </p:spPr>
        <p:txBody>
          <a:bodyPr/>
          <a:lstStyle/>
          <a:p>
            <a:r>
              <a:t>Likeness: Heb “demut” דְּמוּת</a:t>
            </a:r>
          </a:p>
          <a:p>
            <a:pPr marL="0" indent="0" algn="ctr">
              <a:buSzTx/>
              <a:buNone/>
              <a:defRPr sz="7000"/>
            </a:pPr>
            <a:r>
              <a:t>דְּמוּת</a:t>
            </a:r>
          </a:p>
        </p:txBody>
      </p:sp>
      <p:sp>
        <p:nvSpPr>
          <p:cNvPr id="111" name="Shape 111"/>
          <p:cNvSpPr>
            <a:spLocks noGrp="1"/>
          </p:cNvSpPr>
          <p:nvPr>
            <p:ph type="sldNum" sz="quarter" idx="2"/>
          </p:nvPr>
        </p:nvSpPr>
        <p:spPr>
          <a:xfrm>
            <a:off x="7470564" y="6245225"/>
            <a:ext cx="298872"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pic>
        <p:nvPicPr>
          <p:cNvPr id="112" name="paleoChart.jpg"/>
          <p:cNvPicPr>
            <a:picLocks noChangeAspect="1"/>
          </p:cNvPicPr>
          <p:nvPr/>
        </p:nvPicPr>
        <p:blipFill>
          <a:blip r:embed="rId2">
            <a:extLst/>
          </a:blip>
          <a:srcRect l="49904" t="16094" r="36351" b="61180"/>
          <a:stretch>
            <a:fillRect/>
          </a:stretch>
        </p:blipFill>
        <p:spPr>
          <a:xfrm>
            <a:off x="6389910" y="3038440"/>
            <a:ext cx="1366359" cy="2467618"/>
          </a:xfrm>
          <a:prstGeom prst="rect">
            <a:avLst/>
          </a:prstGeom>
        </p:spPr>
      </p:pic>
      <p:pic>
        <p:nvPicPr>
          <p:cNvPr id="113" name="paleoChart.jpg"/>
          <p:cNvPicPr>
            <a:picLocks noChangeAspect="1"/>
          </p:cNvPicPr>
          <p:nvPr/>
        </p:nvPicPr>
        <p:blipFill>
          <a:blip r:embed="rId2">
            <a:extLst/>
          </a:blip>
          <a:srcRect l="5688" t="55633" r="80567" b="21641"/>
          <a:stretch>
            <a:fillRect/>
          </a:stretch>
        </p:blipFill>
        <p:spPr>
          <a:xfrm>
            <a:off x="4638595" y="3038441"/>
            <a:ext cx="1366359" cy="2467617"/>
          </a:xfrm>
          <a:prstGeom prst="rect">
            <a:avLst/>
          </a:prstGeom>
        </p:spPr>
      </p:pic>
      <p:pic>
        <p:nvPicPr>
          <p:cNvPr id="114" name="paleoChart.jpg"/>
          <p:cNvPicPr>
            <a:picLocks noChangeAspect="1"/>
          </p:cNvPicPr>
          <p:nvPr/>
        </p:nvPicPr>
        <p:blipFill>
          <a:blip r:embed="rId2">
            <a:extLst/>
          </a:blip>
          <a:srcRect l="80366" t="15858" r="5888" b="61415"/>
          <a:stretch>
            <a:fillRect/>
          </a:stretch>
        </p:blipFill>
        <p:spPr>
          <a:xfrm>
            <a:off x="2887279" y="3038440"/>
            <a:ext cx="1366359" cy="2467618"/>
          </a:xfrm>
          <a:prstGeom prst="rect">
            <a:avLst/>
          </a:prstGeom>
        </p:spPr>
      </p:pic>
      <p:pic>
        <p:nvPicPr>
          <p:cNvPr id="115" name="paleoChart.jpg"/>
          <p:cNvPicPr>
            <a:picLocks noChangeAspect="1"/>
          </p:cNvPicPr>
          <p:nvPr/>
        </p:nvPicPr>
        <p:blipFill>
          <a:blip r:embed="rId2">
            <a:extLst/>
          </a:blip>
          <a:srcRect l="66356" t="75049" r="19898" b="2224"/>
          <a:stretch>
            <a:fillRect/>
          </a:stretch>
        </p:blipFill>
        <p:spPr>
          <a:xfrm>
            <a:off x="1135963" y="3038440"/>
            <a:ext cx="1366359" cy="2467617"/>
          </a:xfrm>
          <a:prstGeom prst="rect">
            <a:avLst/>
          </a:prstGeom>
        </p:spPr>
      </p:pic>
      <p:sp>
        <p:nvSpPr>
          <p:cNvPr id="116" name="Shape 116"/>
          <p:cNvSpPr/>
          <p:nvPr/>
        </p:nvSpPr>
        <p:spPr>
          <a:xfrm>
            <a:off x="457200" y="5713828"/>
            <a:ext cx="8229600" cy="8818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0" algn="ctr">
              <a:spcBef>
                <a:spcPts val="700"/>
              </a:spcBef>
              <a:defRPr sz="3200">
                <a:solidFill>
                  <a:srgbClr val="FFFFFF"/>
                </a:solidFill>
                <a:uFill>
                  <a:solidFill>
                    <a:srgbClr val="FFFFFF"/>
                  </a:solidFill>
                </a:uFill>
              </a:defRPr>
            </a:lvl1pPr>
          </a:lstStyle>
          <a:p>
            <a:r>
              <a:t>“The path securing a covenant over chaos”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God’s likeness</a:t>
            </a:r>
          </a:p>
        </p:txBody>
      </p:sp>
      <p:sp>
        <p:nvSpPr>
          <p:cNvPr id="119" name="Shape 119"/>
          <p:cNvSpPr>
            <a:spLocks noGrp="1"/>
          </p:cNvSpPr>
          <p:nvPr>
            <p:ph type="body" idx="1"/>
          </p:nvPr>
        </p:nvSpPr>
        <p:spPr>
          <a:xfrm>
            <a:off x="457200" y="1415456"/>
            <a:ext cx="8229600" cy="5257801"/>
          </a:xfrm>
          <a:prstGeom prst="rect">
            <a:avLst/>
          </a:prstGeom>
        </p:spPr>
        <p:txBody>
          <a:bodyPr/>
          <a:lstStyle/>
          <a:p>
            <a:pPr marL="383539" indent="-342899">
              <a:defRPr sz="2700"/>
            </a:pPr>
            <a:r>
              <a:rPr dirty="0"/>
              <a:t>To be “in God’s likeness” is to be the “path” that guarantees life over chaos.</a:t>
            </a:r>
          </a:p>
          <a:p>
            <a:pPr marL="383539" indent="-342899">
              <a:defRPr sz="2700"/>
            </a:pPr>
            <a:r>
              <a:rPr dirty="0"/>
              <a:t>Elohim is the God of life, opposing death and destruction.</a:t>
            </a:r>
          </a:p>
          <a:p>
            <a:pPr marL="383539" indent="-342899">
              <a:defRPr sz="2700"/>
            </a:pPr>
            <a:r>
              <a:rPr dirty="0"/>
              <a:t>This shows that Adam is like God in his </a:t>
            </a:r>
            <a:r>
              <a:rPr dirty="0">
                <a:solidFill>
                  <a:schemeClr val="accent3">
                    <a:satOff val="18648"/>
                    <a:lumOff val="5971"/>
                  </a:schemeClr>
                </a:solidFill>
              </a:rPr>
              <a:t>actions</a:t>
            </a:r>
            <a:r>
              <a:rPr dirty="0"/>
              <a:t>, not in his </a:t>
            </a:r>
            <a:r>
              <a:rPr dirty="0">
                <a:solidFill>
                  <a:schemeClr val="accent3">
                    <a:satOff val="18648"/>
                    <a:lumOff val="5971"/>
                  </a:schemeClr>
                </a:solidFill>
              </a:rPr>
              <a:t>essence</a:t>
            </a:r>
          </a:p>
          <a:p>
            <a:pPr marL="783590" lvl="1" indent="-285750">
              <a:defRPr sz="2700"/>
            </a:pPr>
            <a:r>
              <a:rPr sz="2400" dirty="0"/>
              <a:t>human beings are not miniature gods, but they are capable of </a:t>
            </a:r>
            <a:r>
              <a:rPr sz="2400" dirty="0">
                <a:solidFill>
                  <a:schemeClr val="accent3">
                    <a:satOff val="18648"/>
                    <a:lumOff val="5971"/>
                  </a:schemeClr>
                </a:solidFill>
              </a:rPr>
              <a:t>acting</a:t>
            </a:r>
            <a:r>
              <a:rPr sz="2400" dirty="0"/>
              <a:t> in ways similar to God when they walk according to the pathway that secures life.</a:t>
            </a:r>
          </a:p>
          <a:p>
            <a:pPr marL="783590" lvl="1" indent="-285750">
              <a:defRPr sz="2700"/>
            </a:pPr>
            <a:r>
              <a:rPr sz="2400" dirty="0"/>
              <a:t>Being human means </a:t>
            </a:r>
            <a:r>
              <a:rPr sz="2400" dirty="0">
                <a:solidFill>
                  <a:schemeClr val="accent3">
                    <a:satOff val="18648"/>
                    <a:lumOff val="5971"/>
                  </a:schemeClr>
                </a:solidFill>
              </a:rPr>
              <a:t>acting</a:t>
            </a:r>
            <a:r>
              <a:rPr sz="2400" dirty="0"/>
              <a:t> according to God’s path to life.</a:t>
            </a:r>
          </a:p>
        </p:txBody>
      </p:sp>
      <p:sp>
        <p:nvSpPr>
          <p:cNvPr id="120" name="Shape 12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r>
              <a:t>Man’s Responsibility</a:t>
            </a:r>
          </a:p>
        </p:txBody>
      </p:sp>
      <p:sp>
        <p:nvSpPr>
          <p:cNvPr id="123" name="Shape 123"/>
          <p:cNvSpPr>
            <a:spLocks noGrp="1"/>
          </p:cNvSpPr>
          <p:nvPr>
            <p:ph type="body" idx="1"/>
          </p:nvPr>
        </p:nvSpPr>
        <p:spPr>
          <a:xfrm>
            <a:off x="457200" y="1397000"/>
            <a:ext cx="8229600" cy="5257800"/>
          </a:xfrm>
          <a:prstGeom prst="rect">
            <a:avLst/>
          </a:prstGeom>
        </p:spPr>
        <p:txBody>
          <a:bodyPr/>
          <a:lstStyle/>
          <a:p>
            <a:r>
              <a:rPr dirty="0"/>
              <a:t>To be like God in actions</a:t>
            </a:r>
          </a:p>
          <a:p>
            <a:r>
              <a:rPr dirty="0"/>
              <a:t>Knowing His instructions (Torah) </a:t>
            </a:r>
          </a:p>
          <a:p>
            <a:pPr lvl="1"/>
            <a:r>
              <a:rPr sz="2400" dirty="0"/>
              <a:t>what is permitted and what is not</a:t>
            </a:r>
          </a:p>
          <a:p>
            <a:pPr lvl="1"/>
            <a:r>
              <a:rPr sz="2400" dirty="0"/>
              <a:t>and </a:t>
            </a:r>
            <a:r>
              <a:rPr sz="2400" u="sng" dirty="0"/>
              <a:t>acting</a:t>
            </a:r>
            <a:r>
              <a:rPr sz="2400" dirty="0"/>
              <a:t> on it</a:t>
            </a:r>
          </a:p>
          <a:p>
            <a:r>
              <a:rPr dirty="0"/>
              <a:t>Animals exhibit non-human behavior </a:t>
            </a:r>
          </a:p>
          <a:p>
            <a:pPr lvl="1"/>
            <a:r>
              <a:rPr sz="2400" dirty="0"/>
              <a:t>they are not exhibiting God’s image</a:t>
            </a:r>
          </a:p>
          <a:p>
            <a:r>
              <a:rPr dirty="0"/>
              <a:t>When sin entered the picture, humans began moving in a different direction</a:t>
            </a:r>
          </a:p>
          <a:p>
            <a:pPr lvl="1"/>
            <a:r>
              <a:rPr sz="2400" dirty="0"/>
              <a:t>they rejected His path</a:t>
            </a:r>
          </a:p>
          <a:p>
            <a:pPr lvl="1"/>
            <a:r>
              <a:rPr sz="2400" dirty="0"/>
              <a:t>they did not walk in </a:t>
            </a:r>
            <a:r>
              <a:rPr sz="2400" dirty="0">
                <a:solidFill>
                  <a:schemeClr val="accent3">
                    <a:satOff val="18648"/>
                    <a:lumOff val="5971"/>
                  </a:schemeClr>
                </a:solidFill>
              </a:rPr>
              <a:t>life (order over chaos)</a:t>
            </a:r>
          </a:p>
        </p:txBody>
      </p:sp>
      <p:sp>
        <p:nvSpPr>
          <p:cNvPr id="124" name="Shape 1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10147"/>
            <a:ext cx="8229600" cy="1508126"/>
          </a:xfrm>
          <a:prstGeom prst="rect">
            <a:avLst/>
          </a:prstGeom>
        </p:spPr>
        <p:txBody>
          <a:bodyPr/>
          <a:lstStyle/>
          <a:p>
            <a:r>
              <a:t>Image</a:t>
            </a:r>
          </a:p>
        </p:txBody>
      </p:sp>
      <p:sp>
        <p:nvSpPr>
          <p:cNvPr id="127" name="Shape 127"/>
          <p:cNvSpPr>
            <a:spLocks noGrp="1"/>
          </p:cNvSpPr>
          <p:nvPr>
            <p:ph type="body" sz="quarter" idx="1"/>
          </p:nvPr>
        </p:nvSpPr>
        <p:spPr>
          <a:xfrm>
            <a:off x="1351636" y="1216870"/>
            <a:ext cx="6201896" cy="1798500"/>
          </a:xfrm>
          <a:prstGeom prst="rect">
            <a:avLst/>
          </a:prstGeom>
        </p:spPr>
        <p:txBody>
          <a:bodyPr/>
          <a:lstStyle/>
          <a:p>
            <a:r>
              <a:t>Image: Heb “tselem” צֶ֫לֶם</a:t>
            </a:r>
          </a:p>
          <a:p>
            <a:pPr marL="0" indent="0" algn="ctr">
              <a:buSzTx/>
              <a:buNone/>
              <a:defRPr sz="7200"/>
            </a:pPr>
            <a:r>
              <a:t>צֶ֫לֶם</a:t>
            </a:r>
          </a:p>
        </p:txBody>
      </p:sp>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29" name="Shape 129"/>
          <p:cNvSpPr/>
          <p:nvPr/>
        </p:nvSpPr>
        <p:spPr>
          <a:xfrm>
            <a:off x="111704" y="5713828"/>
            <a:ext cx="8920592" cy="8497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0" algn="ctr">
              <a:spcBef>
                <a:spcPts val="700"/>
              </a:spcBef>
              <a:defRPr sz="3200">
                <a:solidFill>
                  <a:srgbClr val="FFFFFF"/>
                </a:solidFill>
                <a:uFill>
                  <a:solidFill>
                    <a:srgbClr val="FFFFFF"/>
                  </a:solidFill>
                </a:uFill>
              </a:defRPr>
            </a:lvl1pPr>
          </a:lstStyle>
          <a:p>
            <a:r>
              <a:t>To desire to control or have authority over chaos</a:t>
            </a:r>
          </a:p>
        </p:txBody>
      </p:sp>
      <p:pic>
        <p:nvPicPr>
          <p:cNvPr id="130" name="paleoChart.jpg"/>
          <p:cNvPicPr>
            <a:picLocks noChangeAspect="1"/>
          </p:cNvPicPr>
          <p:nvPr/>
        </p:nvPicPr>
        <p:blipFill>
          <a:blip r:embed="rId2">
            <a:extLst/>
          </a:blip>
          <a:srcRect l="5688" t="55633" r="80567" b="21641"/>
          <a:stretch>
            <a:fillRect/>
          </a:stretch>
        </p:blipFill>
        <p:spPr>
          <a:xfrm>
            <a:off x="2249173" y="3000108"/>
            <a:ext cx="1366359" cy="2467617"/>
          </a:xfrm>
          <a:prstGeom prst="rect">
            <a:avLst/>
          </a:prstGeom>
        </p:spPr>
      </p:pic>
      <p:pic>
        <p:nvPicPr>
          <p:cNvPr id="131" name="paleoChart.jpg"/>
          <p:cNvPicPr>
            <a:picLocks noChangeAspect="1"/>
          </p:cNvPicPr>
          <p:nvPr/>
        </p:nvPicPr>
        <p:blipFill>
          <a:blip r:embed="rId2">
            <a:extLst/>
          </a:blip>
          <a:srcRect l="81395" t="36922" r="4860" b="41809"/>
          <a:stretch>
            <a:fillRect/>
          </a:stretch>
        </p:blipFill>
        <p:spPr>
          <a:xfrm>
            <a:off x="3931479" y="3000108"/>
            <a:ext cx="1460147" cy="2467805"/>
          </a:xfrm>
          <a:prstGeom prst="rect">
            <a:avLst/>
          </a:prstGeom>
        </p:spPr>
      </p:pic>
      <p:pic>
        <p:nvPicPr>
          <p:cNvPr id="132" name="paleoChart.jpg"/>
          <p:cNvPicPr>
            <a:picLocks noChangeAspect="1"/>
          </p:cNvPicPr>
          <p:nvPr/>
        </p:nvPicPr>
        <p:blipFill>
          <a:blip r:embed="rId2">
            <a:extLst/>
          </a:blip>
          <a:srcRect l="80109" t="56103" r="6145" b="21170"/>
          <a:stretch>
            <a:fillRect/>
          </a:stretch>
        </p:blipFill>
        <p:spPr>
          <a:xfrm>
            <a:off x="5673585" y="3000107"/>
            <a:ext cx="1366359" cy="2467618"/>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t>God’s Image</a:t>
            </a:r>
          </a:p>
        </p:txBody>
      </p:sp>
      <p:sp>
        <p:nvSpPr>
          <p:cNvPr id="135" name="Shape 135"/>
          <p:cNvSpPr>
            <a:spLocks noGrp="1"/>
          </p:cNvSpPr>
          <p:nvPr>
            <p:ph type="body" idx="1"/>
          </p:nvPr>
        </p:nvSpPr>
        <p:spPr>
          <a:prstGeom prst="rect">
            <a:avLst/>
          </a:prstGeom>
        </p:spPr>
        <p:txBody>
          <a:bodyPr/>
          <a:lstStyle/>
          <a:p>
            <a:r>
              <a:t>Being in His image is about “transferred authority” and order over what destroys.</a:t>
            </a:r>
          </a:p>
          <a:p>
            <a:r>
              <a:t>To desire to control and have authority over chaos</a:t>
            </a:r>
          </a:p>
          <a:p>
            <a:r>
              <a:t>Reflects the prime directive: “to be fruitful, multiply, subdue and steward” - all actions that require authority over chaos.</a:t>
            </a:r>
          </a:p>
        </p:txBody>
      </p:sp>
      <p:sp>
        <p:nvSpPr>
          <p:cNvPr id="136" name="Shape 1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265535" y="271323"/>
            <a:ext cx="8612931" cy="6315354"/>
          </a:xfrm>
          <a:prstGeom prst="rect">
            <a:avLst/>
          </a:prstGeom>
        </p:spPr>
        <p:txBody>
          <a:bodyPr/>
          <a:lstStyle/>
          <a:p>
            <a:r>
              <a:t>“If Genesis is anything, it is the proclamation of God’s authority over chaos. Genesis announces the God of order, the God who brings organization and purpose to the formless and void (Genesis 1:2). If human beings have anything in common with the Creator, it is the ability to bring order to chaos and exercise authority over structure.</a:t>
            </a:r>
          </a:p>
          <a:p>
            <a:r>
              <a:t>Human beings are “like-ordering” beings. They reflect the divine image when they bring order to life in the house, the place God has provided for them to live.</a:t>
            </a:r>
          </a:p>
        </p:txBody>
      </p:sp>
      <p:sp>
        <p:nvSpPr>
          <p:cNvPr id="139" name="Shape 1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Authority over what?</a:t>
            </a:r>
          </a:p>
        </p:txBody>
      </p:sp>
      <p:sp>
        <p:nvSpPr>
          <p:cNvPr id="142" name="Shape 142"/>
          <p:cNvSpPr>
            <a:spLocks noGrp="1"/>
          </p:cNvSpPr>
          <p:nvPr>
            <p:ph type="body" idx="1"/>
          </p:nvPr>
        </p:nvSpPr>
        <p:spPr>
          <a:prstGeom prst="rect">
            <a:avLst/>
          </a:prstGeom>
        </p:spPr>
        <p:txBody>
          <a:bodyPr/>
          <a:lstStyle/>
          <a:p>
            <a:r>
              <a:rPr dirty="0"/>
              <a:t>Authority </a:t>
            </a:r>
            <a:r>
              <a:rPr dirty="0">
                <a:solidFill>
                  <a:srgbClr val="FFFF00"/>
                </a:solidFill>
              </a:rPr>
              <a:t>over</a:t>
            </a:r>
            <a:r>
              <a:rPr dirty="0"/>
              <a:t> the Earth</a:t>
            </a:r>
          </a:p>
          <a:p>
            <a:r>
              <a:rPr dirty="0"/>
              <a:t>It is authority </a:t>
            </a:r>
            <a:r>
              <a:rPr dirty="0">
                <a:solidFill>
                  <a:srgbClr val="FFFF00"/>
                </a:solidFill>
              </a:rPr>
              <a:t>in the house</a:t>
            </a:r>
            <a:r>
              <a:rPr dirty="0"/>
              <a:t>.</a:t>
            </a:r>
          </a:p>
          <a:p>
            <a:r>
              <a:rPr dirty="0"/>
              <a:t>Our authority is limited</a:t>
            </a:r>
          </a:p>
          <a:p>
            <a:pPr lvl="1"/>
            <a:r>
              <a:rPr dirty="0"/>
              <a:t>requires our connection to our Creator</a:t>
            </a:r>
          </a:p>
          <a:p>
            <a:r>
              <a:rPr dirty="0"/>
              <a:t>We are to be a reflection of our Father</a:t>
            </a:r>
          </a:p>
          <a:p>
            <a:pPr lvl="1"/>
            <a:r>
              <a:rPr dirty="0"/>
              <a:t>act like He acts, reflect His choices</a:t>
            </a:r>
          </a:p>
          <a:p>
            <a:r>
              <a:rPr dirty="0"/>
              <a:t>Covenant: </a:t>
            </a:r>
            <a:r>
              <a:rPr dirty="0" err="1"/>
              <a:t>Berith</a:t>
            </a:r>
            <a:r>
              <a:rPr dirty="0"/>
              <a:t> - it starts with a house</a:t>
            </a:r>
          </a:p>
        </p:txBody>
      </p:sp>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pic>
        <p:nvPicPr>
          <p:cNvPr id="146" name="berith_logo.png"/>
          <p:cNvPicPr>
            <a:picLocks noChangeAspect="1"/>
          </p:cNvPicPr>
          <p:nvPr/>
        </p:nvPicPr>
        <p:blipFill>
          <a:blip r:embed="rId2">
            <a:extLst/>
          </a:blip>
          <a:stretch>
            <a:fillRect/>
          </a:stretch>
        </p:blipFill>
        <p:spPr>
          <a:xfrm>
            <a:off x="1547044" y="505422"/>
            <a:ext cx="6049912" cy="1209983"/>
          </a:xfrm>
          <a:prstGeom prst="rect">
            <a:avLst/>
          </a:prstGeom>
        </p:spPr>
      </p:pic>
      <p:pic>
        <p:nvPicPr>
          <p:cNvPr id="147" name="paleoChart.jpg"/>
          <p:cNvPicPr>
            <a:picLocks noChangeAspect="1"/>
          </p:cNvPicPr>
          <p:nvPr/>
        </p:nvPicPr>
        <p:blipFill>
          <a:blip r:embed="rId3">
            <a:extLst/>
          </a:blip>
          <a:srcRect l="21941" t="14328" r="65781" b="62945"/>
          <a:stretch>
            <a:fillRect/>
          </a:stretch>
        </p:blipFill>
        <p:spPr>
          <a:xfrm>
            <a:off x="7112026" y="2195115"/>
            <a:ext cx="1220414" cy="2467617"/>
          </a:xfrm>
          <a:prstGeom prst="rect">
            <a:avLst/>
          </a:prstGeom>
        </p:spPr>
      </p:pic>
      <p:pic>
        <p:nvPicPr>
          <p:cNvPr id="148" name="paleoChart.jpg"/>
          <p:cNvPicPr>
            <a:picLocks noChangeAspect="1"/>
          </p:cNvPicPr>
          <p:nvPr/>
        </p:nvPicPr>
        <p:blipFill>
          <a:blip r:embed="rId3">
            <a:extLst/>
          </a:blip>
          <a:srcRect l="36723" t="74814" r="51000" b="2460"/>
          <a:stretch>
            <a:fillRect/>
          </a:stretch>
        </p:blipFill>
        <p:spPr>
          <a:xfrm>
            <a:off x="5198183" y="2195115"/>
            <a:ext cx="1220414" cy="2467617"/>
          </a:xfrm>
          <a:prstGeom prst="rect">
            <a:avLst/>
          </a:prstGeom>
        </p:spPr>
      </p:pic>
      <p:pic>
        <p:nvPicPr>
          <p:cNvPr id="149" name="paleoChart.jpg"/>
          <p:cNvPicPr>
            <a:picLocks noChangeAspect="1"/>
          </p:cNvPicPr>
          <p:nvPr/>
        </p:nvPicPr>
        <p:blipFill>
          <a:blip r:embed="rId3">
            <a:extLst/>
          </a:blip>
          <a:srcRect l="50644" t="35275" r="34760" b="41997"/>
          <a:stretch>
            <a:fillRect/>
          </a:stretch>
        </p:blipFill>
        <p:spPr>
          <a:xfrm>
            <a:off x="3158062" y="2195115"/>
            <a:ext cx="1450961" cy="2467770"/>
          </a:xfrm>
          <a:prstGeom prst="rect">
            <a:avLst/>
          </a:prstGeom>
        </p:spPr>
      </p:pic>
      <p:pic>
        <p:nvPicPr>
          <p:cNvPr id="150" name="paleoChart.jpg"/>
          <p:cNvPicPr>
            <a:picLocks noChangeAspect="1"/>
          </p:cNvPicPr>
          <p:nvPr/>
        </p:nvPicPr>
        <p:blipFill>
          <a:blip r:embed="rId3">
            <a:extLst/>
          </a:blip>
          <a:srcRect l="67186" t="75285" r="20537" b="1989"/>
          <a:stretch>
            <a:fillRect/>
          </a:stretch>
        </p:blipFill>
        <p:spPr>
          <a:xfrm>
            <a:off x="1348526" y="2195115"/>
            <a:ext cx="1220414" cy="2467617"/>
          </a:xfrm>
          <a:prstGeom prst="rect">
            <a:avLst/>
          </a:prstGeom>
        </p:spPr>
      </p:pic>
      <p:sp>
        <p:nvSpPr>
          <p:cNvPr id="151" name="Shape 151"/>
          <p:cNvSpPr/>
          <p:nvPr/>
        </p:nvSpPr>
        <p:spPr>
          <a:xfrm>
            <a:off x="961248" y="5142595"/>
            <a:ext cx="7400546" cy="877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2700">
                <a:solidFill>
                  <a:srgbClr val="FFFFFF"/>
                </a:solidFill>
              </a:defRPr>
            </a:lvl1pPr>
          </a:lstStyle>
          <a:p>
            <a:r>
              <a:t>Our responsibility is to do the “deeds &amp; work” of the Covenant in the Head Person’s House.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r>
              <a:t>The Creation is Finished</a:t>
            </a:r>
          </a:p>
        </p:txBody>
      </p:sp>
      <p:sp>
        <p:nvSpPr>
          <p:cNvPr id="154" name="Shape 154"/>
          <p:cNvSpPr>
            <a:spLocks noGrp="1"/>
          </p:cNvSpPr>
          <p:nvPr>
            <p:ph type="body" idx="1"/>
          </p:nvPr>
        </p:nvSpPr>
        <p:spPr>
          <a:xfrm>
            <a:off x="457200" y="1409700"/>
            <a:ext cx="8229600" cy="5257800"/>
          </a:xfrm>
          <a:prstGeom prst="rect">
            <a:avLst/>
          </a:prstGeom>
        </p:spPr>
        <p:txBody>
          <a:bodyPr/>
          <a:lstStyle/>
          <a:p>
            <a:r>
              <a:t>Genesis 2:1: Thus the heavens and the earth were finished along with everything in them.</a:t>
            </a:r>
          </a:p>
          <a:p>
            <a:r>
              <a:t>God establishes the Sabbath</a:t>
            </a:r>
          </a:p>
          <a:p>
            <a:pPr lvl="1"/>
            <a:r>
              <a:t>Sabbath is the sign that we believe Yahweh is our Creator</a:t>
            </a:r>
          </a:p>
          <a:p>
            <a:r>
              <a:t>“Finished”: Hebr: “kalah</a:t>
            </a:r>
          </a:p>
          <a:p>
            <a:pPr lvl="1"/>
            <a:r>
              <a:t>Also used for the word “Bride”</a:t>
            </a:r>
          </a:p>
          <a:p>
            <a:r>
              <a:t>The Earth is His Bride, Adam tends the Bride</a:t>
            </a: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61" name="pasted-image.tiff"/>
          <p:cNvPicPr>
            <a:picLocks noChangeAspect="1"/>
          </p:cNvPicPr>
          <p:nvPr/>
        </p:nvPicPr>
        <p:blipFill>
          <a:blip r:embed="rId2">
            <a:extLst/>
          </a:blip>
          <a:stretch>
            <a:fillRect/>
          </a:stretch>
        </p:blipFill>
        <p:spPr>
          <a:xfrm>
            <a:off x="126819" y="114300"/>
            <a:ext cx="8890362" cy="3587339"/>
          </a:xfrm>
          <a:prstGeom prst="rect">
            <a:avLst/>
          </a:prstGeom>
        </p:spPr>
      </p:pic>
      <p:pic>
        <p:nvPicPr>
          <p:cNvPr id="62" name="pasted-image.tiff"/>
          <p:cNvPicPr>
            <a:picLocks noChangeAspect="1"/>
          </p:cNvPicPr>
          <p:nvPr/>
        </p:nvPicPr>
        <p:blipFill>
          <a:blip r:embed="rId3">
            <a:extLst/>
          </a:blip>
          <a:stretch>
            <a:fillRect/>
          </a:stretch>
        </p:blipFill>
        <p:spPr>
          <a:xfrm>
            <a:off x="1874475" y="2081881"/>
            <a:ext cx="5395050" cy="5136086"/>
          </a:xfrm>
          <a:prstGeom prst="rect">
            <a:avLst/>
          </a:prstGeom>
        </p:spPr>
      </p:pic>
      <p:sp>
        <p:nvSpPr>
          <p:cNvPr id="63" name="Shape 63"/>
          <p:cNvSpPr>
            <a:spLocks noGrp="1"/>
          </p:cNvSpPr>
          <p:nvPr>
            <p:ph type="title"/>
          </p:nvPr>
        </p:nvSpPr>
        <p:spPr>
          <a:xfrm>
            <a:off x="-1155700" y="-73026"/>
            <a:ext cx="8229600" cy="1508126"/>
          </a:xfrm>
          <a:prstGeom prst="rect">
            <a:avLst/>
          </a:prstGeom>
        </p:spPr>
        <p:txBody>
          <a:bodyPr/>
          <a:lstStyle>
            <a:lvl1pPr>
              <a:defRPr>
                <a:latin typeface="Chalkduster"/>
                <a:ea typeface="Chalkduster"/>
                <a:cs typeface="Chalkduster"/>
                <a:sym typeface="Chalkduster"/>
              </a:defRPr>
            </a:lvl1pPr>
          </a:lstStyle>
          <a:p>
            <a:r>
              <a:t>Adam and Noah</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r>
              <a:t>Division of Adam and Eve</a:t>
            </a:r>
          </a:p>
        </p:txBody>
      </p:sp>
      <p:sp>
        <p:nvSpPr>
          <p:cNvPr id="158" name="Shape 158"/>
          <p:cNvSpPr>
            <a:spLocks noGrp="1"/>
          </p:cNvSpPr>
          <p:nvPr>
            <p:ph type="body" idx="1"/>
          </p:nvPr>
        </p:nvSpPr>
        <p:spPr>
          <a:xfrm>
            <a:off x="457200" y="1421233"/>
            <a:ext cx="8229600" cy="5257801"/>
          </a:xfrm>
          <a:prstGeom prst="rect">
            <a:avLst/>
          </a:prstGeom>
        </p:spPr>
        <p:txBody>
          <a:bodyPr/>
          <a:lstStyle/>
          <a:p>
            <a:r>
              <a:rPr sz="2800" dirty="0"/>
              <a:t>Man was created as both male &amp; female</a:t>
            </a:r>
          </a:p>
          <a:p>
            <a:r>
              <a:rPr sz="2800" dirty="0"/>
              <a:t>God split the feminine from Adam</a:t>
            </a:r>
          </a:p>
          <a:p>
            <a:r>
              <a:rPr sz="2800" dirty="0"/>
              <a:t>Adam was to guard the Torah (instructions) and listen to Yahweh </a:t>
            </a:r>
          </a:p>
          <a:p>
            <a:r>
              <a:rPr sz="2800" dirty="0" err="1"/>
              <a:t>Ishah</a:t>
            </a:r>
            <a:r>
              <a:rPr sz="2800" dirty="0"/>
              <a:t> was to be Adam’s spiritual protector and provider</a:t>
            </a:r>
          </a:p>
          <a:p>
            <a:pPr lvl="1"/>
            <a:r>
              <a:rPr sz="2400" dirty="0"/>
              <a:t>to watch, guard and warn Adam of danger</a:t>
            </a:r>
          </a:p>
          <a:p>
            <a:pPr lvl="1"/>
            <a:r>
              <a:rPr sz="2400" dirty="0"/>
              <a:t>His “</a:t>
            </a:r>
            <a:r>
              <a:rPr sz="2400" dirty="0" err="1"/>
              <a:t>ezer</a:t>
            </a:r>
            <a:r>
              <a:rPr sz="2400" dirty="0"/>
              <a:t> </a:t>
            </a:r>
            <a:r>
              <a:rPr sz="2400" dirty="0" err="1"/>
              <a:t>kenegdo</a:t>
            </a:r>
            <a:r>
              <a:rPr sz="2400" dirty="0"/>
              <a:t>” - Guardian Angel</a:t>
            </a:r>
          </a:p>
          <a:p>
            <a:r>
              <a:rPr sz="2800" dirty="0"/>
              <a:t>They worked together as Priests to administer authority over the garden</a:t>
            </a: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Man’s Responsibility</a:t>
            </a:r>
          </a:p>
        </p:txBody>
      </p:sp>
      <p:sp>
        <p:nvSpPr>
          <p:cNvPr id="162" name="Shape 162"/>
          <p:cNvSpPr>
            <a:spLocks noGrp="1"/>
          </p:cNvSpPr>
          <p:nvPr>
            <p:ph type="body" idx="1"/>
          </p:nvPr>
        </p:nvSpPr>
        <p:spPr>
          <a:xfrm>
            <a:off x="457200" y="1371600"/>
            <a:ext cx="8229600" cy="5257800"/>
          </a:xfrm>
          <a:prstGeom prst="rect">
            <a:avLst/>
          </a:prstGeom>
        </p:spPr>
        <p:txBody>
          <a:bodyPr/>
          <a:lstStyle/>
          <a:p>
            <a:r>
              <a:rPr dirty="0"/>
              <a:t>To have dominion - to rule as a shepherd/king</a:t>
            </a:r>
          </a:p>
          <a:p>
            <a:pPr lvl="1"/>
            <a:r>
              <a:rPr dirty="0"/>
              <a:t>to use his stewardship skills</a:t>
            </a:r>
          </a:p>
          <a:p>
            <a:pPr lvl="1"/>
            <a:r>
              <a:rPr dirty="0"/>
              <a:t>to extend God’s order and harmony into all creation</a:t>
            </a:r>
          </a:p>
          <a:p>
            <a:r>
              <a:rPr dirty="0"/>
              <a:t>To be the Priest of the covenant house</a:t>
            </a:r>
          </a:p>
          <a:p>
            <a:pPr lvl="1"/>
            <a:r>
              <a:rPr dirty="0"/>
              <a:t>a Priest understands His instructions, implementing and teaching them</a:t>
            </a:r>
          </a:p>
          <a:p>
            <a:r>
              <a:rPr dirty="0"/>
              <a:t>To Subdue: extend his authority to turn chaos into order </a:t>
            </a:r>
            <a:r>
              <a:rPr lang="en-US" dirty="0" smtClean="0"/>
              <a:t>over </a:t>
            </a:r>
            <a:r>
              <a:rPr dirty="0" smtClean="0"/>
              <a:t>the </a:t>
            </a:r>
            <a:r>
              <a:rPr dirty="0"/>
              <a:t>whole earth</a:t>
            </a:r>
          </a:p>
        </p:txBody>
      </p:sp>
      <p:sp>
        <p:nvSpPr>
          <p:cNvPr id="163" name="Shape 1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The Fall</a:t>
            </a:r>
          </a:p>
        </p:txBody>
      </p:sp>
      <p:sp>
        <p:nvSpPr>
          <p:cNvPr id="166" name="Shape 166"/>
          <p:cNvSpPr>
            <a:spLocks noGrp="1"/>
          </p:cNvSpPr>
          <p:nvPr>
            <p:ph type="body" idx="1"/>
          </p:nvPr>
        </p:nvSpPr>
        <p:spPr>
          <a:xfrm>
            <a:off x="457200" y="1606523"/>
            <a:ext cx="8229600" cy="5251477"/>
          </a:xfrm>
          <a:prstGeom prst="rect">
            <a:avLst/>
          </a:prstGeom>
        </p:spPr>
        <p:txBody>
          <a:bodyPr/>
          <a:lstStyle/>
          <a:p>
            <a:pPr>
              <a:defRPr sz="3300"/>
            </a:pPr>
            <a:r>
              <a:t>The Serpent deceived Ishah and she ate</a:t>
            </a:r>
          </a:p>
          <a:p>
            <a:pPr>
              <a:defRPr sz="3300"/>
            </a:pPr>
            <a:r>
              <a:t>Ishah gave to Adam and he ate</a:t>
            </a:r>
          </a:p>
          <a:p>
            <a:pPr>
              <a:defRPr sz="3300"/>
            </a:pPr>
            <a:r>
              <a:t>They no longer would live out of the tree of Life</a:t>
            </a:r>
          </a:p>
          <a:p>
            <a:pPr lvl="1">
              <a:buChar char="•"/>
            </a:pPr>
            <a:r>
              <a:t>“Life” = to create order out of chaos</a:t>
            </a:r>
          </a:p>
          <a:p>
            <a:pPr>
              <a:defRPr sz="3300"/>
            </a:pPr>
            <a:r>
              <a:t>They chose to live out of the tree of Knowledge of Good and Evil</a:t>
            </a:r>
          </a:p>
          <a:p>
            <a:pPr marL="834616" lvl="1" indent="-336776"/>
            <a:r>
              <a:t>deciding for themselves what was good and evil</a:t>
            </a:r>
          </a:p>
        </p:txBody>
      </p:sp>
      <p:sp>
        <p:nvSpPr>
          <p:cNvPr id="167" name="Shape 1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802196" y="-35702"/>
            <a:ext cx="8229601" cy="1508126"/>
          </a:xfrm>
          <a:prstGeom prst="rect">
            <a:avLst/>
          </a:prstGeom>
        </p:spPr>
        <p:txBody>
          <a:bodyPr/>
          <a:lstStyle/>
          <a:p>
            <a:r>
              <a:t>Two Trees</a:t>
            </a:r>
          </a:p>
        </p:txBody>
      </p:sp>
      <p:sp>
        <p:nvSpPr>
          <p:cNvPr id="170" name="Shape 170"/>
          <p:cNvSpPr>
            <a:spLocks noGrp="1"/>
          </p:cNvSpPr>
          <p:nvPr>
            <p:ph type="body" sz="quarter" idx="1"/>
          </p:nvPr>
        </p:nvSpPr>
        <p:spPr>
          <a:xfrm>
            <a:off x="789419" y="5764939"/>
            <a:ext cx="2373890" cy="803091"/>
          </a:xfrm>
          <a:prstGeom prst="rect">
            <a:avLst/>
          </a:prstGeom>
        </p:spPr>
        <p:txBody>
          <a:bodyPr/>
          <a:lstStyle>
            <a:lvl1pPr marL="0" indent="0" algn="ctr">
              <a:buSzTx/>
              <a:buNone/>
            </a:lvl1pPr>
          </a:lstStyle>
          <a:p>
            <a:r>
              <a:t>Tree of Life</a:t>
            </a:r>
          </a:p>
        </p:txBody>
      </p:sp>
      <p:sp>
        <p:nvSpPr>
          <p:cNvPr id="171" name="Shape 1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172" name="Shape 172"/>
          <p:cNvSpPr/>
          <p:nvPr/>
        </p:nvSpPr>
        <p:spPr>
          <a:xfrm>
            <a:off x="3527353" y="5533644"/>
            <a:ext cx="5671524" cy="1265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0" algn="ctr">
              <a:spcBef>
                <a:spcPts val="700"/>
              </a:spcBef>
              <a:defRPr sz="3200">
                <a:solidFill>
                  <a:srgbClr val="FFFFFF"/>
                </a:solidFill>
                <a:uFill>
                  <a:solidFill>
                    <a:srgbClr val="FFFFFF"/>
                  </a:solidFill>
                </a:uFill>
              </a:defRPr>
            </a:lvl1pPr>
          </a:lstStyle>
          <a:p>
            <a:r>
              <a:t>Tree of the Knowledge of Good and Evil</a:t>
            </a:r>
          </a:p>
        </p:txBody>
      </p:sp>
      <p:pic>
        <p:nvPicPr>
          <p:cNvPr id="173" name="pasted-image.tif"/>
          <p:cNvPicPr>
            <a:picLocks noChangeAspect="1"/>
          </p:cNvPicPr>
          <p:nvPr/>
        </p:nvPicPr>
        <p:blipFill>
          <a:blip r:embed="rId2">
            <a:extLst/>
          </a:blip>
          <a:stretch>
            <a:fillRect/>
          </a:stretch>
        </p:blipFill>
        <p:spPr>
          <a:xfrm>
            <a:off x="5116271" y="1434424"/>
            <a:ext cx="3248206" cy="3874764"/>
          </a:xfrm>
          <a:prstGeom prst="rect">
            <a:avLst/>
          </a:prstGeom>
        </p:spPr>
      </p:pic>
      <p:pic>
        <p:nvPicPr>
          <p:cNvPr id="174" name="pasted-image.tif"/>
          <p:cNvPicPr>
            <a:picLocks noChangeAspect="1"/>
          </p:cNvPicPr>
          <p:nvPr/>
        </p:nvPicPr>
        <p:blipFill>
          <a:blip r:embed="rId3">
            <a:extLst/>
          </a:blip>
          <a:stretch>
            <a:fillRect/>
          </a:stretch>
        </p:blipFill>
        <p:spPr>
          <a:xfrm>
            <a:off x="586418" y="1223930"/>
            <a:ext cx="3248207" cy="4295752"/>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Results of Eating</a:t>
            </a:r>
          </a:p>
        </p:txBody>
      </p:sp>
      <p:sp>
        <p:nvSpPr>
          <p:cNvPr id="177" name="Shape 177"/>
          <p:cNvSpPr>
            <a:spLocks noGrp="1"/>
          </p:cNvSpPr>
          <p:nvPr>
            <p:ph type="body" idx="1"/>
          </p:nvPr>
        </p:nvSpPr>
        <p:spPr>
          <a:xfrm>
            <a:off x="457200" y="1446868"/>
            <a:ext cx="8229600" cy="5257801"/>
          </a:xfrm>
          <a:prstGeom prst="rect">
            <a:avLst/>
          </a:prstGeom>
        </p:spPr>
        <p:txBody>
          <a:bodyPr/>
          <a:lstStyle/>
          <a:p>
            <a:r>
              <a:rPr dirty="0"/>
              <a:t>Tree of Life</a:t>
            </a:r>
          </a:p>
          <a:p>
            <a:pPr lvl="1"/>
            <a:r>
              <a:rPr dirty="0"/>
              <a:t>They will live in God’s ways and provision</a:t>
            </a:r>
          </a:p>
          <a:p>
            <a:pPr lvl="1"/>
            <a:r>
              <a:rPr dirty="0"/>
              <a:t>Authority is theirs, under His authority</a:t>
            </a:r>
          </a:p>
          <a:p>
            <a:pPr lvl="1"/>
            <a:r>
              <a:rPr dirty="0"/>
              <a:t>Living in God’s “house”</a:t>
            </a:r>
          </a:p>
          <a:p>
            <a:r>
              <a:rPr dirty="0"/>
              <a:t>Tree of The Knowledge of Good and Evil</a:t>
            </a:r>
          </a:p>
          <a:p>
            <a:pPr lvl="1"/>
            <a:r>
              <a:rPr dirty="0"/>
              <a:t>Adam will die - he doesn’t physically die</a:t>
            </a:r>
          </a:p>
          <a:p>
            <a:pPr lvl="1"/>
            <a:r>
              <a:rPr dirty="0"/>
              <a:t>He loses a place in God’s </a:t>
            </a:r>
            <a:r>
              <a:rPr lang="en-US" dirty="0" smtClean="0"/>
              <a:t>covenant house</a:t>
            </a:r>
            <a:endParaRPr dirty="0"/>
          </a:p>
          <a:p>
            <a:pPr lvl="1"/>
            <a:r>
              <a:rPr lang="en-US" dirty="0" smtClean="0"/>
              <a:t>L</a:t>
            </a:r>
            <a:r>
              <a:rPr dirty="0" smtClean="0"/>
              <a:t>ife </a:t>
            </a:r>
            <a:r>
              <a:rPr dirty="0"/>
              <a:t>as defined by God comes to an end</a:t>
            </a:r>
          </a:p>
          <a:p>
            <a:pPr lvl="1"/>
            <a:r>
              <a:rPr dirty="0"/>
              <a:t>He is thrust out into the world of his own making without the provisions of God</a:t>
            </a:r>
          </a:p>
        </p:txBody>
      </p:sp>
      <p:sp>
        <p:nvSpPr>
          <p:cNvPr id="178" name="Shape 17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r>
              <a:t>The Curse</a:t>
            </a:r>
          </a:p>
        </p:txBody>
      </p:sp>
      <p:sp>
        <p:nvSpPr>
          <p:cNvPr id="181" name="Shape 181"/>
          <p:cNvSpPr>
            <a:spLocks noGrp="1"/>
          </p:cNvSpPr>
          <p:nvPr>
            <p:ph type="body" idx="1"/>
          </p:nvPr>
        </p:nvSpPr>
        <p:spPr>
          <a:prstGeom prst="rect">
            <a:avLst/>
          </a:prstGeom>
        </p:spPr>
        <p:txBody>
          <a:bodyPr/>
          <a:lstStyle/>
          <a:p>
            <a:r>
              <a:t>God curses the serpent</a:t>
            </a:r>
          </a:p>
          <a:p>
            <a:r>
              <a:t>God curses the ground</a:t>
            </a:r>
          </a:p>
          <a:p>
            <a:r>
              <a:t>God does NOT curse Adam and Eve.</a:t>
            </a:r>
          </a:p>
          <a:p>
            <a:pPr lvl="1"/>
            <a:r>
              <a:t>He describes the automatic consequence of their failure to obey</a:t>
            </a:r>
          </a:p>
          <a:p>
            <a:pPr lvl="1"/>
            <a:r>
              <a:t>their lives will now experience “sorrow”</a:t>
            </a:r>
          </a:p>
          <a:p>
            <a:r>
              <a:t>Adam opened the door to disaster (chaos) on the earth. </a:t>
            </a:r>
          </a:p>
        </p:txBody>
      </p:sp>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t>Living under the Wrong Tree</a:t>
            </a:r>
          </a:p>
        </p:txBody>
      </p:sp>
      <p:sp>
        <p:nvSpPr>
          <p:cNvPr id="185" name="Shape 185"/>
          <p:cNvSpPr>
            <a:spLocks noGrp="1"/>
          </p:cNvSpPr>
          <p:nvPr>
            <p:ph type="body" idx="1"/>
          </p:nvPr>
        </p:nvSpPr>
        <p:spPr>
          <a:xfrm>
            <a:off x="457200" y="1587422"/>
            <a:ext cx="8229600" cy="5257801"/>
          </a:xfrm>
          <a:prstGeom prst="rect">
            <a:avLst/>
          </a:prstGeom>
        </p:spPr>
        <p:txBody>
          <a:bodyPr/>
          <a:lstStyle/>
          <a:p>
            <a:r>
              <a:t>We determine for ourselves what is Good and Evil</a:t>
            </a:r>
          </a:p>
          <a:p>
            <a:r>
              <a:t>We attempt to become our own authority</a:t>
            </a:r>
          </a:p>
          <a:p>
            <a:pPr lvl="1"/>
            <a:r>
              <a:t>We try to become like the gods</a:t>
            </a:r>
          </a:p>
          <a:p>
            <a:pPr lvl="1"/>
            <a:r>
              <a:t>We act as our own source of well-being</a:t>
            </a:r>
          </a:p>
          <a:p>
            <a:r>
              <a:t>We create our own image - idolatry</a:t>
            </a:r>
          </a:p>
          <a:p>
            <a:r>
              <a:t>The result is a return to Chaos</a:t>
            </a:r>
          </a:p>
        </p:txBody>
      </p:sp>
      <p:sp>
        <p:nvSpPr>
          <p:cNvPr id="186" name="Shape 18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The Goal</a:t>
            </a:r>
          </a:p>
        </p:txBody>
      </p:sp>
      <p:sp>
        <p:nvSpPr>
          <p:cNvPr id="189" name="Shape 189"/>
          <p:cNvSpPr>
            <a:spLocks noGrp="1"/>
          </p:cNvSpPr>
          <p:nvPr>
            <p:ph type="body" idx="1"/>
          </p:nvPr>
        </p:nvSpPr>
        <p:spPr>
          <a:prstGeom prst="rect">
            <a:avLst/>
          </a:prstGeom>
        </p:spPr>
        <p:txBody>
          <a:bodyPr/>
          <a:lstStyle/>
          <a:p>
            <a:r>
              <a:t>To return the creation to this Eden state</a:t>
            </a:r>
          </a:p>
          <a:p>
            <a:r>
              <a:t>The rest of the Bible pursues this course of restoration</a:t>
            </a:r>
          </a:p>
          <a:p>
            <a:r>
              <a:t>God intends to bring His children back to the Garden of Covenant</a:t>
            </a:r>
          </a:p>
          <a:p>
            <a:r>
              <a:t>Adam and Eve have their same assignments/gifts</a:t>
            </a:r>
          </a:p>
          <a:p>
            <a:pPr lvl="1"/>
            <a:r>
              <a:t>Adam trying to establish dominion</a:t>
            </a:r>
          </a:p>
          <a:p>
            <a:pPr lvl="1"/>
            <a:r>
              <a:t>Eve trying to guide and advise Adam</a:t>
            </a:r>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r>
              <a:t>Noah Covenant</a:t>
            </a:r>
          </a:p>
          <a:p>
            <a:r>
              <a:t>Preservation of the Earth</a:t>
            </a:r>
          </a:p>
        </p:txBody>
      </p:sp>
      <p:sp>
        <p:nvSpPr>
          <p:cNvPr id="193" name="Shape 1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pic>
        <p:nvPicPr>
          <p:cNvPr id="5" name="pasted-image.tiff"/>
          <p:cNvPicPr>
            <a:picLocks noChangeAspect="1"/>
          </p:cNvPicPr>
          <p:nvPr/>
        </p:nvPicPr>
        <p:blipFill>
          <a:blip r:embed="rId2">
            <a:extLst/>
          </a:blip>
          <a:stretch>
            <a:fillRect/>
          </a:stretch>
        </p:blipFill>
        <p:spPr>
          <a:xfrm>
            <a:off x="1874475" y="1721914"/>
            <a:ext cx="5395050" cy="5136086"/>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rPr dirty="0"/>
              <a:t>The </a:t>
            </a:r>
            <a:r>
              <a:rPr dirty="0" smtClean="0"/>
              <a:t>Story</a:t>
            </a:r>
            <a:r>
              <a:rPr lang="en-US" dirty="0"/>
              <a:t> – Genesis 6-9</a:t>
            </a:r>
            <a:endParaRPr dirty="0"/>
          </a:p>
        </p:txBody>
      </p:sp>
      <p:sp>
        <p:nvSpPr>
          <p:cNvPr id="207" name="Shape 207"/>
          <p:cNvSpPr>
            <a:spLocks noGrp="1"/>
          </p:cNvSpPr>
          <p:nvPr>
            <p:ph type="body" idx="1"/>
          </p:nvPr>
        </p:nvSpPr>
        <p:spPr>
          <a:xfrm>
            <a:off x="457200" y="1422400"/>
            <a:ext cx="8229600" cy="5257800"/>
          </a:xfrm>
          <a:prstGeom prst="rect">
            <a:avLst/>
          </a:prstGeom>
        </p:spPr>
        <p:txBody>
          <a:bodyPr/>
          <a:lstStyle/>
          <a:p>
            <a:r>
              <a:rPr dirty="0"/>
              <a:t>The earth was corrupt and was filled with violence (“</a:t>
            </a:r>
            <a:r>
              <a:rPr dirty="0" err="1"/>
              <a:t>chamas</a:t>
            </a:r>
            <a:r>
              <a:rPr dirty="0"/>
              <a:t>”)</a:t>
            </a:r>
          </a:p>
          <a:p>
            <a:pPr lvl="1"/>
            <a:r>
              <a:rPr dirty="0"/>
              <a:t>everyone was living out of the wrong Tree</a:t>
            </a:r>
          </a:p>
          <a:p>
            <a:pPr lvl="1"/>
            <a:r>
              <a:rPr dirty="0"/>
              <a:t>doing what was right in their own eyes</a:t>
            </a:r>
          </a:p>
          <a:p>
            <a:r>
              <a:rPr dirty="0"/>
              <a:t>God judged evil - a Covenant lawsuit</a:t>
            </a:r>
          </a:p>
          <a:p>
            <a:r>
              <a:rPr dirty="0"/>
              <a:t>God preserved life (Noah)</a:t>
            </a:r>
          </a:p>
          <a:p>
            <a:r>
              <a:rPr dirty="0"/>
              <a:t>He commanded Noah to build an ark</a:t>
            </a:r>
          </a:p>
          <a:p>
            <a:r>
              <a:rPr dirty="0"/>
              <a:t>He established His covenant with Noah: Genesis 6 (1st time </a:t>
            </a:r>
            <a:r>
              <a:rPr dirty="0" err="1"/>
              <a:t>Br’it</a:t>
            </a:r>
            <a:r>
              <a:rPr dirty="0"/>
              <a:t> appears)</a:t>
            </a:r>
          </a:p>
        </p:txBody>
      </p:sp>
      <p:sp>
        <p:nvSpPr>
          <p:cNvPr id="208" name="Shape 2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66" name="berith_logo.png"/>
          <p:cNvPicPr>
            <a:picLocks noChangeAspect="1"/>
          </p:cNvPicPr>
          <p:nvPr/>
        </p:nvPicPr>
        <p:blipFill>
          <a:blip r:embed="rId2">
            <a:extLst/>
          </a:blip>
          <a:stretch>
            <a:fillRect/>
          </a:stretch>
        </p:blipFill>
        <p:spPr>
          <a:xfrm>
            <a:off x="1547044" y="505422"/>
            <a:ext cx="6049912" cy="1209983"/>
          </a:xfrm>
          <a:prstGeom prst="rect">
            <a:avLst/>
          </a:prstGeom>
        </p:spPr>
      </p:pic>
      <p:pic>
        <p:nvPicPr>
          <p:cNvPr id="67" name="paleoChart.jpg"/>
          <p:cNvPicPr>
            <a:picLocks noChangeAspect="1"/>
          </p:cNvPicPr>
          <p:nvPr/>
        </p:nvPicPr>
        <p:blipFill>
          <a:blip r:embed="rId3">
            <a:extLst/>
          </a:blip>
          <a:srcRect l="21941" t="14328" r="65781" b="62945"/>
          <a:stretch>
            <a:fillRect/>
          </a:stretch>
        </p:blipFill>
        <p:spPr>
          <a:xfrm>
            <a:off x="7112026" y="2195115"/>
            <a:ext cx="1220414" cy="2467617"/>
          </a:xfrm>
          <a:prstGeom prst="rect">
            <a:avLst/>
          </a:prstGeom>
        </p:spPr>
      </p:pic>
      <p:pic>
        <p:nvPicPr>
          <p:cNvPr id="68" name="paleoChart.jpg"/>
          <p:cNvPicPr>
            <a:picLocks noChangeAspect="1"/>
          </p:cNvPicPr>
          <p:nvPr/>
        </p:nvPicPr>
        <p:blipFill>
          <a:blip r:embed="rId3">
            <a:extLst/>
          </a:blip>
          <a:srcRect l="36723" t="74814" r="51000" b="2460"/>
          <a:stretch>
            <a:fillRect/>
          </a:stretch>
        </p:blipFill>
        <p:spPr>
          <a:xfrm>
            <a:off x="5198183" y="2195115"/>
            <a:ext cx="1220414" cy="2467617"/>
          </a:xfrm>
          <a:prstGeom prst="rect">
            <a:avLst/>
          </a:prstGeom>
        </p:spPr>
      </p:pic>
      <p:pic>
        <p:nvPicPr>
          <p:cNvPr id="69" name="paleoChart.jpg"/>
          <p:cNvPicPr>
            <a:picLocks noChangeAspect="1"/>
          </p:cNvPicPr>
          <p:nvPr/>
        </p:nvPicPr>
        <p:blipFill>
          <a:blip r:embed="rId3">
            <a:extLst/>
          </a:blip>
          <a:srcRect l="50644" t="35275" r="34760" b="41997"/>
          <a:stretch>
            <a:fillRect/>
          </a:stretch>
        </p:blipFill>
        <p:spPr>
          <a:xfrm>
            <a:off x="3158062" y="2195115"/>
            <a:ext cx="1450961" cy="2467770"/>
          </a:xfrm>
          <a:prstGeom prst="rect">
            <a:avLst/>
          </a:prstGeom>
        </p:spPr>
      </p:pic>
      <p:pic>
        <p:nvPicPr>
          <p:cNvPr id="70" name="paleoChart.jpg"/>
          <p:cNvPicPr>
            <a:picLocks noChangeAspect="1"/>
          </p:cNvPicPr>
          <p:nvPr/>
        </p:nvPicPr>
        <p:blipFill>
          <a:blip r:embed="rId3">
            <a:extLst/>
          </a:blip>
          <a:srcRect l="67186" t="75285" r="20537" b="1989"/>
          <a:stretch>
            <a:fillRect/>
          </a:stretch>
        </p:blipFill>
        <p:spPr>
          <a:xfrm>
            <a:off x="1348526" y="2195115"/>
            <a:ext cx="1220414" cy="2467617"/>
          </a:xfrm>
          <a:prstGeom prst="rect">
            <a:avLst/>
          </a:prstGeom>
        </p:spPr>
      </p:pic>
      <p:sp>
        <p:nvSpPr>
          <p:cNvPr id="71" name="Shape 71"/>
          <p:cNvSpPr/>
          <p:nvPr/>
        </p:nvSpPr>
        <p:spPr>
          <a:xfrm>
            <a:off x="973948" y="5015163"/>
            <a:ext cx="7400546" cy="877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2700">
                <a:solidFill>
                  <a:srgbClr val="FFFFFF"/>
                </a:solidFill>
              </a:defRPr>
            </a:lvl1pPr>
          </a:lstStyle>
          <a:p>
            <a:r>
              <a:t>The House where the Head (Person) gives his Hand as a Covenant sign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
        <p:nvSpPr>
          <p:cNvPr id="197" name="Shape 197"/>
          <p:cNvSpPr/>
          <p:nvPr/>
        </p:nvSpPr>
        <p:spPr>
          <a:xfrm>
            <a:off x="457200" y="121202"/>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defRPr sz="4400">
                <a:solidFill>
                  <a:srgbClr val="FFFFFF"/>
                </a:solidFill>
                <a:uFill>
                  <a:solidFill>
                    <a:srgbClr val="FFFFFF"/>
                  </a:solidFill>
                </a:uFill>
              </a:defRPr>
            </a:lvl1pPr>
          </a:lstStyle>
          <a:p>
            <a:r>
              <a:rPr dirty="0"/>
              <a:t>The </a:t>
            </a:r>
            <a:r>
              <a:rPr dirty="0" smtClean="0"/>
              <a:t>Flood</a:t>
            </a:r>
            <a:endParaRPr dirty="0"/>
          </a:p>
        </p:txBody>
      </p:sp>
      <p:sp>
        <p:nvSpPr>
          <p:cNvPr id="198" name="Shape 198"/>
          <p:cNvSpPr>
            <a:spLocks noGrp="1"/>
          </p:cNvSpPr>
          <p:nvPr>
            <p:ph type="body" idx="1"/>
          </p:nvPr>
        </p:nvSpPr>
        <p:spPr>
          <a:prstGeom prst="rect">
            <a:avLst/>
          </a:prstGeom>
        </p:spPr>
        <p:txBody>
          <a:bodyPr/>
          <a:lstStyle/>
          <a:p>
            <a:r>
              <a:t>Cleansing the earth</a:t>
            </a:r>
          </a:p>
          <a:p>
            <a:r>
              <a:t>Restoring the Covenant House</a:t>
            </a:r>
          </a:p>
          <a:p>
            <a:r>
              <a:t>Preserving Life</a:t>
            </a:r>
          </a:p>
          <a:p>
            <a:r>
              <a:t>Reveals God’s guidelines for covenant life</a:t>
            </a:r>
          </a:p>
          <a:p>
            <a:pPr lvl="1"/>
            <a:r>
              <a:t>Kosher - clean and unclean animals</a:t>
            </a:r>
          </a:p>
          <a:p>
            <a:pPr lvl="1"/>
            <a:r>
              <a:t>The Biblical Calendar - His Feast Days</a:t>
            </a:r>
          </a:p>
          <a:p>
            <a:pPr lvl="1"/>
            <a:r>
              <a:t>Sacrificial system - the Firstborn son is responsible to offer sacrifices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Noach (Noah): </a:t>
            </a:r>
            <a:r>
              <a:rPr sz="4900"/>
              <a:t>נֹ֫חַ</a:t>
            </a:r>
          </a:p>
        </p:txBody>
      </p:sp>
      <p:sp>
        <p:nvSpPr>
          <p:cNvPr id="201" name="Shape 2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pic>
        <p:nvPicPr>
          <p:cNvPr id="202" name="paleoChart.jpg"/>
          <p:cNvPicPr>
            <a:picLocks noChangeAspect="1"/>
          </p:cNvPicPr>
          <p:nvPr/>
        </p:nvPicPr>
        <p:blipFill>
          <a:blip r:embed="rId2">
            <a:extLst/>
          </a:blip>
          <a:srcRect l="21712" t="56059" r="64458" b="23423"/>
          <a:stretch>
            <a:fillRect/>
          </a:stretch>
        </p:blipFill>
        <p:spPr>
          <a:xfrm>
            <a:off x="4995636" y="1749800"/>
            <a:ext cx="1817130" cy="2944681"/>
          </a:xfrm>
          <a:prstGeom prst="rect">
            <a:avLst/>
          </a:prstGeom>
          <a:ln w="12700">
            <a:miter lim="400000"/>
          </a:ln>
        </p:spPr>
      </p:pic>
      <p:pic>
        <p:nvPicPr>
          <p:cNvPr id="203" name="paleoChart.jpg"/>
          <p:cNvPicPr>
            <a:picLocks noChangeAspect="1"/>
          </p:cNvPicPr>
          <p:nvPr/>
        </p:nvPicPr>
        <p:blipFill>
          <a:blip r:embed="rId2">
            <a:extLst/>
          </a:blip>
          <a:srcRect l="21440" t="36833" r="64730" b="42648"/>
          <a:stretch>
            <a:fillRect/>
          </a:stretch>
        </p:blipFill>
        <p:spPr>
          <a:xfrm>
            <a:off x="2542065" y="1749800"/>
            <a:ext cx="1817131" cy="2944680"/>
          </a:xfrm>
          <a:prstGeom prst="rect">
            <a:avLst/>
          </a:prstGeom>
          <a:ln w="12700">
            <a:miter lim="400000"/>
          </a:ln>
        </p:spPr>
      </p:pic>
      <p:sp>
        <p:nvSpPr>
          <p:cNvPr id="204" name="Shape 204"/>
          <p:cNvSpPr/>
          <p:nvPr/>
        </p:nvSpPr>
        <p:spPr>
          <a:xfrm>
            <a:off x="769186" y="5117944"/>
            <a:ext cx="7804548" cy="151804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4200">
                <a:solidFill>
                  <a:srgbClr val="FFFFFF"/>
                </a:solidFill>
                <a:uFillTx/>
                <a:latin typeface="Helvetica Light"/>
                <a:ea typeface="Helvetica Light"/>
                <a:cs typeface="Helvetica Light"/>
                <a:sym typeface="Helvetica Light"/>
              </a:defRPr>
            </a:lvl1pPr>
          </a:lstStyle>
          <a:p>
            <a:r>
              <a:t>Life Protected</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r>
              <a:t>Ark = Tebah, “a box”</a:t>
            </a:r>
          </a:p>
        </p:txBody>
      </p:sp>
      <p:sp>
        <p:nvSpPr>
          <p:cNvPr id="211" name="Shape 21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pic>
        <p:nvPicPr>
          <p:cNvPr id="212" name="paleoChart.jpg"/>
          <p:cNvPicPr>
            <a:picLocks noChangeAspect="1"/>
          </p:cNvPicPr>
          <p:nvPr/>
        </p:nvPicPr>
        <p:blipFill>
          <a:blip r:embed="rId2">
            <a:extLst/>
          </a:blip>
          <a:srcRect l="63657" t="16955" r="18755" b="63351"/>
          <a:stretch>
            <a:fillRect/>
          </a:stretch>
        </p:blipFill>
        <p:spPr>
          <a:xfrm>
            <a:off x="889106" y="1672889"/>
            <a:ext cx="1966338" cy="2405132"/>
          </a:xfrm>
          <a:prstGeom prst="rect">
            <a:avLst/>
          </a:prstGeom>
          <a:ln w="12700">
            <a:miter lim="400000"/>
          </a:ln>
        </p:spPr>
      </p:pic>
      <p:pic>
        <p:nvPicPr>
          <p:cNvPr id="213" name="paleoChart.jpg"/>
          <p:cNvPicPr>
            <a:picLocks noChangeAspect="1"/>
          </p:cNvPicPr>
          <p:nvPr/>
        </p:nvPicPr>
        <p:blipFill>
          <a:blip r:embed="rId2">
            <a:extLst/>
          </a:blip>
          <a:srcRect l="19518" t="17430" r="62895" b="64625"/>
          <a:stretch>
            <a:fillRect/>
          </a:stretch>
        </p:blipFill>
        <p:spPr>
          <a:xfrm>
            <a:off x="3588897" y="1802964"/>
            <a:ext cx="1966338" cy="2191560"/>
          </a:xfrm>
          <a:prstGeom prst="rect">
            <a:avLst/>
          </a:prstGeom>
          <a:ln w="12700">
            <a:miter lim="400000"/>
          </a:ln>
        </p:spPr>
      </p:pic>
      <p:sp>
        <p:nvSpPr>
          <p:cNvPr id="214" name="Shape 214"/>
          <p:cNvSpPr/>
          <p:nvPr/>
        </p:nvSpPr>
        <p:spPr>
          <a:xfrm>
            <a:off x="851608" y="4111576"/>
            <a:ext cx="1966206" cy="58875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defTabSz="584200">
              <a:defRPr sz="2800">
                <a:uFillTx/>
                <a:latin typeface="Helvetica Light"/>
                <a:ea typeface="Helvetica Light"/>
                <a:cs typeface="Helvetica Light"/>
                <a:sym typeface="Helvetica Light"/>
              </a:defRPr>
            </a:lvl1pPr>
          </a:lstStyle>
          <a:p>
            <a:r>
              <a:t>Revelation</a:t>
            </a:r>
          </a:p>
        </p:txBody>
      </p:sp>
      <p:sp>
        <p:nvSpPr>
          <p:cNvPr id="215" name="Shape 215"/>
          <p:cNvSpPr/>
          <p:nvPr/>
        </p:nvSpPr>
        <p:spPr>
          <a:xfrm>
            <a:off x="1106747" y="4737248"/>
            <a:ext cx="6930506" cy="151804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p>
            <a:pPr marL="0" marR="0" algn="ctr" defTabSz="584200">
              <a:defRPr sz="3400">
                <a:solidFill>
                  <a:srgbClr val="FFFFFF"/>
                </a:solidFill>
                <a:uFillTx/>
                <a:latin typeface="Helvetica Light"/>
                <a:ea typeface="Helvetica Light"/>
                <a:cs typeface="Helvetica Light"/>
                <a:sym typeface="Helvetica Light"/>
              </a:defRPr>
            </a:pPr>
            <a:r>
              <a:rPr dirty="0"/>
              <a:t>“The Covenant House Revealed”</a:t>
            </a:r>
          </a:p>
          <a:p>
            <a:pPr marL="0" marR="0" algn="ctr" defTabSz="584200">
              <a:defRPr sz="3400">
                <a:solidFill>
                  <a:srgbClr val="FFFFFF"/>
                </a:solidFill>
                <a:uFillTx/>
                <a:latin typeface="Helvetica Light"/>
                <a:ea typeface="Helvetica Light"/>
                <a:cs typeface="Helvetica Light"/>
                <a:sym typeface="Helvetica Light"/>
              </a:defRPr>
            </a:pPr>
            <a:r>
              <a:rPr dirty="0"/>
              <a:t>The Ark </a:t>
            </a:r>
            <a:r>
              <a:rPr u="sng" dirty="0"/>
              <a:t>was</a:t>
            </a:r>
            <a:r>
              <a:rPr dirty="0"/>
              <a:t> the Covenant House</a:t>
            </a:r>
          </a:p>
        </p:txBody>
      </p:sp>
      <p:sp>
        <p:nvSpPr>
          <p:cNvPr id="216" name="Shape 216"/>
          <p:cNvSpPr/>
          <p:nvPr/>
        </p:nvSpPr>
        <p:spPr>
          <a:xfrm>
            <a:off x="3588897" y="4111576"/>
            <a:ext cx="1966206" cy="58875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2800">
                <a:uFillTx/>
                <a:latin typeface="Helvetica Light"/>
                <a:ea typeface="Helvetica Light"/>
                <a:cs typeface="Helvetica Light"/>
                <a:sym typeface="Helvetica Light"/>
              </a:defRPr>
            </a:lvl1pPr>
          </a:lstStyle>
          <a:p>
            <a:r>
              <a:t>House</a:t>
            </a:r>
          </a:p>
        </p:txBody>
      </p:sp>
      <p:pic>
        <p:nvPicPr>
          <p:cNvPr id="217" name="paleoChart.jpg"/>
          <p:cNvPicPr>
            <a:picLocks noChangeAspect="1"/>
          </p:cNvPicPr>
          <p:nvPr/>
        </p:nvPicPr>
        <p:blipFill>
          <a:blip r:embed="rId2">
            <a:extLst/>
          </a:blip>
          <a:srcRect l="64447" t="74918" r="17965" b="4409"/>
          <a:stretch>
            <a:fillRect/>
          </a:stretch>
        </p:blipFill>
        <p:spPr>
          <a:xfrm>
            <a:off x="6288688" y="1571126"/>
            <a:ext cx="1966338" cy="2524685"/>
          </a:xfrm>
          <a:prstGeom prst="rect">
            <a:avLst/>
          </a:prstGeom>
          <a:ln w="12700">
            <a:miter lim="400000"/>
          </a:ln>
        </p:spPr>
      </p:pic>
      <p:sp>
        <p:nvSpPr>
          <p:cNvPr id="218" name="Shape 218"/>
          <p:cNvSpPr/>
          <p:nvPr/>
        </p:nvSpPr>
        <p:spPr>
          <a:xfrm>
            <a:off x="6288689" y="4101504"/>
            <a:ext cx="1966206" cy="588759"/>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2800">
                <a:uFillTx/>
                <a:latin typeface="Helvetica Light"/>
                <a:ea typeface="Helvetica Light"/>
                <a:cs typeface="Helvetica Light"/>
                <a:sym typeface="Helvetica Light"/>
              </a:defRPr>
            </a:lvl1pPr>
          </a:lstStyle>
          <a:p>
            <a:r>
              <a:t>Covenant</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p>
            <a:r>
              <a:t>Dimensions of Ark</a:t>
            </a:r>
          </a:p>
        </p:txBody>
      </p:sp>
      <p:sp>
        <p:nvSpPr>
          <p:cNvPr id="221" name="Shape 221"/>
          <p:cNvSpPr>
            <a:spLocks noGrp="1"/>
          </p:cNvSpPr>
          <p:nvPr>
            <p:ph type="sldNum" sz="quarter" idx="2"/>
          </p:nvPr>
        </p:nvSpPr>
        <p:spPr>
          <a:xfrm>
            <a:off x="7463966" y="6562725"/>
            <a:ext cx="312068"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pic>
        <p:nvPicPr>
          <p:cNvPr id="222" name="paleoChart.jpg"/>
          <p:cNvPicPr>
            <a:picLocks noChangeAspect="1"/>
          </p:cNvPicPr>
          <p:nvPr/>
        </p:nvPicPr>
        <p:blipFill>
          <a:blip r:embed="rId2">
            <a:extLst/>
          </a:blip>
          <a:srcRect l="49688" t="76861" r="32725" b="3444"/>
          <a:stretch>
            <a:fillRect/>
          </a:stretch>
        </p:blipFill>
        <p:spPr>
          <a:xfrm>
            <a:off x="907855" y="1680826"/>
            <a:ext cx="1966338" cy="2405132"/>
          </a:xfrm>
          <a:prstGeom prst="rect">
            <a:avLst/>
          </a:prstGeom>
          <a:ln w="12700">
            <a:miter lim="400000"/>
          </a:ln>
        </p:spPr>
      </p:pic>
      <p:pic>
        <p:nvPicPr>
          <p:cNvPr id="223" name="paleoChart.jpg"/>
          <p:cNvPicPr>
            <a:picLocks noChangeAspect="1"/>
          </p:cNvPicPr>
          <p:nvPr/>
        </p:nvPicPr>
        <p:blipFill>
          <a:blip r:embed="rId2">
            <a:extLst/>
          </a:blip>
          <a:srcRect l="19411" t="56425" r="63002" b="23807"/>
          <a:stretch>
            <a:fillRect/>
          </a:stretch>
        </p:blipFill>
        <p:spPr>
          <a:xfrm>
            <a:off x="3607580" y="1739464"/>
            <a:ext cx="1966338" cy="2414105"/>
          </a:xfrm>
          <a:prstGeom prst="rect">
            <a:avLst/>
          </a:prstGeom>
          <a:ln w="12700">
            <a:miter lim="400000"/>
          </a:ln>
        </p:spPr>
      </p:pic>
      <p:sp>
        <p:nvSpPr>
          <p:cNvPr id="224" name="Shape 224"/>
          <p:cNvSpPr/>
          <p:nvPr/>
        </p:nvSpPr>
        <p:spPr>
          <a:xfrm>
            <a:off x="870357" y="4119513"/>
            <a:ext cx="1966206" cy="58875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defTabSz="584200">
              <a:defRPr sz="2800">
                <a:solidFill>
                  <a:srgbClr val="FFFFFF"/>
                </a:solidFill>
                <a:uFillTx/>
                <a:latin typeface="Helvetica Light"/>
                <a:ea typeface="Helvetica Light"/>
                <a:cs typeface="Helvetica Light"/>
                <a:sym typeface="Helvetica Light"/>
              </a:defRPr>
            </a:lvl1pPr>
          </a:lstStyle>
          <a:p>
            <a:r>
              <a:t>300 Cubits</a:t>
            </a:r>
          </a:p>
        </p:txBody>
      </p:sp>
      <p:sp>
        <p:nvSpPr>
          <p:cNvPr id="225" name="Shape 225"/>
          <p:cNvSpPr/>
          <p:nvPr/>
        </p:nvSpPr>
        <p:spPr>
          <a:xfrm>
            <a:off x="1481038" y="5060806"/>
            <a:ext cx="6219600" cy="151804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3100">
                <a:solidFill>
                  <a:srgbClr val="FFFFFF"/>
                </a:solidFill>
                <a:uFillTx/>
                <a:latin typeface="Helvetica Light"/>
                <a:ea typeface="Helvetica Light"/>
                <a:cs typeface="Helvetica Light"/>
                <a:sym typeface="Helvetica Light"/>
              </a:defRPr>
            </a:lvl1pPr>
          </a:lstStyle>
          <a:p>
            <a:r>
              <a:t>The shepherd staff will give life from the destruction </a:t>
            </a:r>
          </a:p>
        </p:txBody>
      </p:sp>
      <p:sp>
        <p:nvSpPr>
          <p:cNvPr id="226" name="Shape 226"/>
          <p:cNvSpPr/>
          <p:nvPr/>
        </p:nvSpPr>
        <p:spPr>
          <a:xfrm>
            <a:off x="3607645" y="4119513"/>
            <a:ext cx="1966207" cy="58875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2800">
                <a:solidFill>
                  <a:srgbClr val="FFFFFF"/>
                </a:solidFill>
                <a:uFillTx/>
                <a:latin typeface="Helvetica Light"/>
                <a:ea typeface="Helvetica Light"/>
                <a:cs typeface="Helvetica Light"/>
                <a:sym typeface="Helvetica Light"/>
              </a:defRPr>
            </a:lvl1pPr>
          </a:lstStyle>
          <a:p>
            <a:r>
              <a:t>50 Cubits</a:t>
            </a:r>
          </a:p>
        </p:txBody>
      </p:sp>
      <p:pic>
        <p:nvPicPr>
          <p:cNvPr id="227" name="paleoChart.jpg"/>
          <p:cNvPicPr>
            <a:picLocks noChangeAspect="1"/>
          </p:cNvPicPr>
          <p:nvPr/>
        </p:nvPicPr>
        <p:blipFill>
          <a:blip r:embed="rId2">
            <a:extLst/>
          </a:blip>
          <a:srcRect l="78929" t="36118" r="3484" b="43209"/>
          <a:stretch>
            <a:fillRect/>
          </a:stretch>
        </p:blipFill>
        <p:spPr>
          <a:xfrm>
            <a:off x="6307437" y="1579064"/>
            <a:ext cx="1966338" cy="2524685"/>
          </a:xfrm>
          <a:prstGeom prst="rect">
            <a:avLst/>
          </a:prstGeom>
          <a:ln w="12700">
            <a:miter lim="400000"/>
          </a:ln>
        </p:spPr>
      </p:pic>
      <p:sp>
        <p:nvSpPr>
          <p:cNvPr id="228" name="Shape 228"/>
          <p:cNvSpPr/>
          <p:nvPr/>
        </p:nvSpPr>
        <p:spPr>
          <a:xfrm>
            <a:off x="6307437" y="4109442"/>
            <a:ext cx="1966207" cy="588758"/>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ormAutofit/>
          </a:bodyPr>
          <a:lstStyle>
            <a:lvl1pPr marL="0" marR="0" algn="ctr" defTabSz="584200">
              <a:defRPr sz="2800">
                <a:solidFill>
                  <a:srgbClr val="FFFFFF"/>
                </a:solidFill>
                <a:uFillTx/>
                <a:latin typeface="Helvetica Light"/>
                <a:ea typeface="Helvetica Light"/>
                <a:cs typeface="Helvetica Light"/>
                <a:sym typeface="Helvetica Light"/>
              </a:defRPr>
            </a:lvl1pPr>
          </a:lstStyle>
          <a:p>
            <a:r>
              <a:t>30 Cubits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Noahs Ark.png"/>
          <p:cNvPicPr>
            <a:picLocks noChangeAspect="1"/>
          </p:cNvPicPr>
          <p:nvPr/>
        </p:nvPicPr>
        <p:blipFill>
          <a:blip r:embed="rId2">
            <a:extLst/>
          </a:blip>
          <a:stretch>
            <a:fillRect/>
          </a:stretch>
        </p:blipFill>
        <p:spPr>
          <a:xfrm>
            <a:off x="454855" y="380906"/>
            <a:ext cx="8070027" cy="6033307"/>
          </a:xfrm>
          <a:prstGeom prst="rect">
            <a:avLst/>
          </a:prstGeom>
          <a:ln w="12700">
            <a:miter lim="400000"/>
          </a:ln>
        </p:spPr>
      </p:pic>
      <p:sp>
        <p:nvSpPr>
          <p:cNvPr id="231" name="Shape 231"/>
          <p:cNvSpPr/>
          <p:nvPr/>
        </p:nvSpPr>
        <p:spPr>
          <a:xfrm>
            <a:off x="2120351" y="3278485"/>
            <a:ext cx="4739036" cy="2649538"/>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marL="0" marR="0" algn="ctr" defTabSz="584200">
              <a:defRPr sz="2400" b="1">
                <a:uFillTx/>
                <a:latin typeface="Helvetica"/>
                <a:ea typeface="Helvetica"/>
                <a:cs typeface="Helvetica"/>
                <a:sym typeface="Helvetica"/>
              </a:defRPr>
            </a:pPr>
            <a:r>
              <a:t>Dimensions:</a:t>
            </a:r>
          </a:p>
          <a:p>
            <a:pPr marL="0" marR="0" algn="ctr" defTabSz="584200">
              <a:defRPr sz="2400" b="1">
                <a:uFillTx/>
                <a:latin typeface="Helvetica"/>
                <a:ea typeface="Helvetica"/>
                <a:cs typeface="Helvetica"/>
                <a:sym typeface="Helvetica"/>
              </a:defRPr>
            </a:pPr>
            <a:r>
              <a:t>150 Yards x 25 yards x 15 yards</a:t>
            </a:r>
          </a:p>
          <a:p>
            <a:pPr marL="0" marR="0" algn="ctr" defTabSz="584200">
              <a:defRPr sz="2400" b="1">
                <a:uFillTx/>
                <a:latin typeface="Helvetica"/>
                <a:ea typeface="Helvetica"/>
                <a:cs typeface="Helvetica"/>
                <a:sym typeface="Helvetica"/>
              </a:defRPr>
            </a:pPr>
            <a:r>
              <a:t>450 feet long</a:t>
            </a:r>
          </a:p>
          <a:p>
            <a:pPr marL="0" marR="0" algn="ctr" defTabSz="584200">
              <a:defRPr sz="2400" b="1">
                <a:uFillTx/>
                <a:latin typeface="Helvetica"/>
                <a:ea typeface="Helvetica"/>
                <a:cs typeface="Helvetica"/>
                <a:sym typeface="Helvetica"/>
              </a:defRPr>
            </a:pPr>
            <a:r>
              <a:t>75 feet wide</a:t>
            </a:r>
          </a:p>
          <a:p>
            <a:pPr marL="0" marR="0" algn="ctr" defTabSz="584200">
              <a:defRPr sz="2400" b="1">
                <a:uFillTx/>
                <a:latin typeface="Helvetica"/>
                <a:ea typeface="Helvetica"/>
                <a:cs typeface="Helvetica"/>
                <a:sym typeface="Helvetica"/>
              </a:defRPr>
            </a:pPr>
            <a:r>
              <a:t>45 feet high</a:t>
            </a:r>
          </a:p>
          <a:p>
            <a:pPr marL="0" marR="0" algn="ctr" defTabSz="584200">
              <a:defRPr sz="2400" b="1">
                <a:uFillTx/>
                <a:latin typeface="Helvetica"/>
                <a:ea typeface="Helvetica"/>
                <a:cs typeface="Helvetica"/>
                <a:sym typeface="Helvetica"/>
              </a:defRPr>
            </a:pPr>
            <a:r>
              <a:t>4.5 stories high!</a:t>
            </a:r>
          </a:p>
          <a:p>
            <a:pPr marL="0" marR="0" algn="ctr" defTabSz="584200">
              <a:defRPr sz="2400" b="1">
                <a:uFillTx/>
                <a:latin typeface="Helvetica"/>
                <a:ea typeface="Helvetica"/>
                <a:cs typeface="Helvetica"/>
                <a:sym typeface="Helvetica"/>
              </a:defRPr>
            </a:pPr>
            <a:r>
              <a:t>Three stories/levels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Feasts seen in the Flood</a:t>
            </a:r>
          </a:p>
        </p:txBody>
      </p:sp>
      <p:sp>
        <p:nvSpPr>
          <p:cNvPr id="234" name="Shape 234"/>
          <p:cNvSpPr>
            <a:spLocks noGrp="1"/>
          </p:cNvSpPr>
          <p:nvPr>
            <p:ph type="body" idx="1"/>
          </p:nvPr>
        </p:nvSpPr>
        <p:spPr>
          <a:prstGeom prst="rect">
            <a:avLst/>
          </a:prstGeom>
        </p:spPr>
        <p:txBody>
          <a:bodyPr/>
          <a:lstStyle/>
          <a:p>
            <a:r>
              <a:t>The Flood started in the month of Hanukkah</a:t>
            </a:r>
          </a:p>
          <a:p>
            <a:r>
              <a:t>It rained 40 days &amp; nights - 40 days of Repentance before Fall Feasts</a:t>
            </a:r>
          </a:p>
          <a:p>
            <a:r>
              <a:t>The ark came to rest on Firstfruits (when Yeshua rose from the dead)</a:t>
            </a:r>
          </a:p>
          <a:p>
            <a:r>
              <a:t>The water dried up on Trumpets</a:t>
            </a:r>
          </a:p>
          <a:p>
            <a:r>
              <a:t>The earth was completely dry on Hanukkah</a:t>
            </a:r>
          </a:p>
        </p:txBody>
      </p:sp>
      <p:sp>
        <p:nvSpPr>
          <p:cNvPr id="235" name="Shape 2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lstStyle/>
          <a:p>
            <a:r>
              <a:rPr dirty="0" smtClean="0"/>
              <a:t>Noah</a:t>
            </a:r>
            <a:r>
              <a:rPr lang="en-US" dirty="0" smtClean="0"/>
              <a:t>‘s</a:t>
            </a:r>
            <a:r>
              <a:rPr dirty="0" smtClean="0"/>
              <a:t> </a:t>
            </a:r>
            <a:r>
              <a:rPr dirty="0"/>
              <a:t>Covenant</a:t>
            </a:r>
          </a:p>
        </p:txBody>
      </p:sp>
      <p:sp>
        <p:nvSpPr>
          <p:cNvPr id="238" name="Shape 2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
        <p:nvSpPr>
          <p:cNvPr id="239" name="Shape 239"/>
          <p:cNvSpPr>
            <a:spLocks noGrp="1"/>
          </p:cNvSpPr>
          <p:nvPr>
            <p:ph type="body" idx="1"/>
          </p:nvPr>
        </p:nvSpPr>
        <p:spPr>
          <a:prstGeom prst="rect">
            <a:avLst/>
          </a:prstGeom>
        </p:spPr>
        <p:txBody>
          <a:bodyPr/>
          <a:lstStyle/>
          <a:p>
            <a:r>
              <a:t>Genesis 8</a:t>
            </a:r>
          </a:p>
          <a:p>
            <a:r>
              <a:t>God </a:t>
            </a:r>
            <a:r>
              <a:rPr>
                <a:solidFill>
                  <a:srgbClr val="FFFB00"/>
                </a:solidFill>
              </a:rPr>
              <a:t>remembers</a:t>
            </a:r>
            <a:r>
              <a:t> His covenant</a:t>
            </a:r>
          </a:p>
          <a:p>
            <a:r>
              <a:t>Genesis 9</a:t>
            </a:r>
          </a:p>
          <a:p>
            <a:r>
              <a:t>“I will establish my </a:t>
            </a:r>
            <a:r>
              <a:rPr>
                <a:solidFill>
                  <a:srgbClr val="FFFB00"/>
                </a:solidFill>
              </a:rPr>
              <a:t>covenant</a:t>
            </a:r>
            <a:r>
              <a:t> (br’it) with you that never again will all living beings be destroyed by the waters of a flood, and there will never again be a flood to destroy the earth.</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r>
              <a:t>Covenant of Preservation</a:t>
            </a:r>
          </a:p>
        </p:txBody>
      </p:sp>
      <p:sp>
        <p:nvSpPr>
          <p:cNvPr id="242" name="Shape 242"/>
          <p:cNvSpPr>
            <a:spLocks noGrp="1"/>
          </p:cNvSpPr>
          <p:nvPr>
            <p:ph type="body" idx="1"/>
          </p:nvPr>
        </p:nvSpPr>
        <p:spPr>
          <a:prstGeom prst="rect">
            <a:avLst/>
          </a:prstGeom>
        </p:spPr>
        <p:txBody>
          <a:bodyPr/>
          <a:lstStyle/>
          <a:p>
            <a:r>
              <a:t>God would never judge His creation with water again</a:t>
            </a:r>
          </a:p>
          <a:p>
            <a:pPr lvl="1"/>
            <a:r>
              <a:t>future judgment will be with fire</a:t>
            </a:r>
          </a:p>
          <a:p>
            <a:pPr lvl="1"/>
            <a:r>
              <a:t>water and fire were both used in judgment</a:t>
            </a:r>
          </a:p>
          <a:p>
            <a:r>
              <a:t>Noah (the Firstborn) builds an altar and offers a sacrifice to confirm the covenant</a:t>
            </a:r>
          </a:p>
          <a:p>
            <a:r>
              <a:t>He gave Noah and sons the assignment to “Be fruitful, multiply and fill the earth”</a:t>
            </a:r>
          </a:p>
        </p:txBody>
      </p:sp>
      <p:sp>
        <p:nvSpPr>
          <p:cNvPr id="243" name="Shape 2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prstGeom prst="rect">
            <a:avLst/>
          </a:prstGeom>
        </p:spPr>
        <p:txBody>
          <a:bodyPr/>
          <a:lstStyle/>
          <a:p>
            <a:r>
              <a:t>Three Commandments</a:t>
            </a:r>
          </a:p>
        </p:txBody>
      </p:sp>
      <p:sp>
        <p:nvSpPr>
          <p:cNvPr id="246" name="Shape 246"/>
          <p:cNvSpPr>
            <a:spLocks noGrp="1"/>
          </p:cNvSpPr>
          <p:nvPr>
            <p:ph type="body" idx="1"/>
          </p:nvPr>
        </p:nvSpPr>
        <p:spPr>
          <a:prstGeom prst="rect">
            <a:avLst/>
          </a:prstGeom>
        </p:spPr>
        <p:txBody>
          <a:bodyPr/>
          <a:lstStyle/>
          <a:p>
            <a:r>
              <a:t>Be fruitful, multiply and fill the earth</a:t>
            </a:r>
          </a:p>
          <a:p>
            <a:r>
              <a:t>Do not eat blood - Kosher instruction</a:t>
            </a:r>
          </a:p>
          <a:p>
            <a:pPr lvl="1"/>
            <a:r>
              <a:t>this is very important to God!</a:t>
            </a:r>
          </a:p>
          <a:p>
            <a:pPr lvl="1"/>
            <a:r>
              <a:t>life is in the blood - do not ingest the life of the animal.</a:t>
            </a:r>
          </a:p>
          <a:p>
            <a:pPr lvl="1"/>
            <a:r>
              <a:t>Kosher animals were “clean”. They were considered to be food for humans.</a:t>
            </a:r>
          </a:p>
          <a:p>
            <a:pPr lvl="1"/>
            <a:r>
              <a:t>Unclean animals were not considered food.</a:t>
            </a:r>
          </a:p>
          <a:p>
            <a:r>
              <a:t>Do not murder - shed human blood</a:t>
            </a:r>
          </a:p>
        </p:txBody>
      </p:sp>
      <p:sp>
        <p:nvSpPr>
          <p:cNvPr id="247" name="Shape 24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prstGeom prst="rect">
            <a:avLst/>
          </a:prstGeom>
        </p:spPr>
        <p:txBody>
          <a:bodyPr/>
          <a:lstStyle/>
          <a:p>
            <a:endParaRPr/>
          </a:p>
        </p:txBody>
      </p:sp>
      <p:sp>
        <p:nvSpPr>
          <p:cNvPr id="250" name="Shape 250"/>
          <p:cNvSpPr>
            <a:spLocks noGrp="1"/>
          </p:cNvSpPr>
          <p:nvPr>
            <p:ph type="body" idx="1"/>
          </p:nvPr>
        </p:nvSpPr>
        <p:spPr>
          <a:prstGeom prst="rect">
            <a:avLst/>
          </a:prstGeom>
        </p:spPr>
        <p:txBody>
          <a:bodyPr/>
          <a:lstStyle/>
          <a:p>
            <a:endParaRPr/>
          </a:p>
        </p:txBody>
      </p:sp>
      <p:sp>
        <p:nvSpPr>
          <p:cNvPr id="251" name="Shape 2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39</a:t>
            </a:fld>
            <a:endParaRPr/>
          </a:p>
        </p:txBody>
      </p:sp>
      <p:pic>
        <p:nvPicPr>
          <p:cNvPr id="252" name="Screen Shot 2016-01-26 at 10.55.49 AM.png"/>
          <p:cNvPicPr>
            <a:picLocks noChangeAspect="1"/>
          </p:cNvPicPr>
          <p:nvPr/>
        </p:nvPicPr>
        <p:blipFill>
          <a:blip r:embed="rId2">
            <a:extLst/>
          </a:blip>
          <a:stretch>
            <a:fillRect/>
          </a:stretch>
        </p:blipFill>
        <p:spPr>
          <a:xfrm>
            <a:off x="0" y="15464"/>
            <a:ext cx="9185427" cy="6858001"/>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r>
              <a:t>Seven Covenants</a:t>
            </a:r>
          </a:p>
        </p:txBody>
      </p:sp>
      <p:sp>
        <p:nvSpPr>
          <p:cNvPr id="74" name="Shape 74"/>
          <p:cNvSpPr>
            <a:spLocks noGrp="1"/>
          </p:cNvSpPr>
          <p:nvPr>
            <p:ph type="body" idx="1"/>
          </p:nvPr>
        </p:nvSpPr>
        <p:spPr>
          <a:prstGeom prst="rect">
            <a:avLst/>
          </a:prstGeom>
        </p:spPr>
        <p:txBody>
          <a:bodyPr/>
          <a:lstStyle/>
          <a:p>
            <a:pPr marL="564444" indent="-564444">
              <a:buAutoNum type="arabicPeriod"/>
              <a:defRPr>
                <a:solidFill>
                  <a:schemeClr val="accent3">
                    <a:satOff val="18648"/>
                    <a:lumOff val="5971"/>
                  </a:schemeClr>
                </a:solidFill>
              </a:defRPr>
            </a:pPr>
            <a:r>
              <a:t>Adam - Dominion and Authority</a:t>
            </a:r>
          </a:p>
          <a:p>
            <a:pPr marL="564444" indent="-564444">
              <a:buAutoNum type="arabicPeriod"/>
              <a:defRPr>
                <a:solidFill>
                  <a:schemeClr val="accent3">
                    <a:satOff val="18648"/>
                    <a:lumOff val="5971"/>
                  </a:schemeClr>
                </a:solidFill>
              </a:defRPr>
            </a:pPr>
            <a:r>
              <a:t>Noah - Preservation of the Earth</a:t>
            </a:r>
          </a:p>
          <a:p>
            <a:pPr marL="564444" indent="-564444">
              <a:buAutoNum type="arabicPeriod"/>
            </a:pPr>
            <a:r>
              <a:t>Abraham - House, Family, Piece of Land</a:t>
            </a:r>
          </a:p>
          <a:p>
            <a:pPr marL="564444" indent="-564444">
              <a:buAutoNum type="arabicPeriod"/>
            </a:pPr>
            <a:r>
              <a:t>Isaac and Jacob - Wealth &amp; Protection</a:t>
            </a:r>
          </a:p>
          <a:p>
            <a:pPr marL="564444" indent="-564444">
              <a:buAutoNum type="arabicPeriod"/>
            </a:pPr>
            <a:r>
              <a:t>Moses - Marriage Contract</a:t>
            </a:r>
          </a:p>
          <a:p>
            <a:pPr marL="564444" indent="-564444">
              <a:buAutoNum type="arabicPeriod"/>
            </a:pPr>
            <a:r>
              <a:t>David - Eternal Earthly Kingdom</a:t>
            </a:r>
          </a:p>
          <a:p>
            <a:pPr marL="564444" indent="-564444">
              <a:buAutoNum type="arabicPeriod"/>
            </a:pPr>
            <a:r>
              <a:t>Jesus - Renewed Covenant</a:t>
            </a:r>
          </a:p>
        </p:txBody>
      </p:sp>
      <p:sp>
        <p:nvSpPr>
          <p:cNvPr id="75" name="Shape 75"/>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457200" y="92074"/>
            <a:ext cx="8229600" cy="2087304"/>
          </a:xfrm>
          <a:prstGeom prst="rect">
            <a:avLst/>
          </a:prstGeom>
        </p:spPr>
        <p:txBody>
          <a:bodyPr/>
          <a:lstStyle/>
          <a:p>
            <a:pPr>
              <a:defRPr sz="4200"/>
            </a:pPr>
            <a:r>
              <a:rPr lang="en-US" dirty="0" smtClean="0"/>
              <a:t>Promise of the </a:t>
            </a:r>
            <a:r>
              <a:rPr dirty="0" smtClean="0"/>
              <a:t>Rainbow</a:t>
            </a:r>
            <a:endParaRPr dirty="0"/>
          </a:p>
          <a:p>
            <a:pPr>
              <a:defRPr sz="4200"/>
            </a:pPr>
            <a:r>
              <a:rPr dirty="0"/>
              <a:t>Water + Light = </a:t>
            </a:r>
          </a:p>
        </p:txBody>
      </p:sp>
      <p:sp>
        <p:nvSpPr>
          <p:cNvPr id="255" name="Shape 2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40</a:t>
            </a:fld>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383" y="1924595"/>
            <a:ext cx="6577874" cy="4933406"/>
          </a:xfrm>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p>
            <a:endParaRPr/>
          </a:p>
        </p:txBody>
      </p:sp>
      <p:sp>
        <p:nvSpPr>
          <p:cNvPr id="259" name="Shape 259"/>
          <p:cNvSpPr>
            <a:spLocks noGrp="1"/>
          </p:cNvSpPr>
          <p:nvPr>
            <p:ph type="body" idx="1"/>
          </p:nvPr>
        </p:nvSpPr>
        <p:spPr>
          <a:prstGeom prst="rect">
            <a:avLst/>
          </a:prstGeom>
        </p:spPr>
        <p:txBody>
          <a:bodyPr/>
          <a:lstStyle/>
          <a:p>
            <a:endParaRPr/>
          </a:p>
        </p:txBody>
      </p:sp>
      <p:sp>
        <p:nvSpPr>
          <p:cNvPr id="260" name="Shape 2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pic>
        <p:nvPicPr>
          <p:cNvPr id="261" name="pasted-image.tiff"/>
          <p:cNvPicPr>
            <a:picLocks noChangeAspect="1"/>
          </p:cNvPicPr>
          <p:nvPr/>
        </p:nvPicPr>
        <p:blipFill>
          <a:blip r:embed="rId2">
            <a:extLst/>
          </a:blip>
          <a:stretch>
            <a:fillRect/>
          </a:stretch>
        </p:blipFill>
        <p:spPr>
          <a:xfrm>
            <a:off x="-151446" y="-53779"/>
            <a:ext cx="5471160" cy="6858001"/>
          </a:xfrm>
          <a:prstGeom prst="rect">
            <a:avLst/>
          </a:prstGeom>
        </p:spPr>
      </p:pic>
      <p:pic>
        <p:nvPicPr>
          <p:cNvPr id="262" name="pasted-image.tiff"/>
          <p:cNvPicPr>
            <a:picLocks noChangeAspect="1"/>
          </p:cNvPicPr>
          <p:nvPr/>
        </p:nvPicPr>
        <p:blipFill>
          <a:blip r:embed="rId3">
            <a:extLst/>
          </a:blip>
          <a:stretch>
            <a:fillRect/>
          </a:stretch>
        </p:blipFill>
        <p:spPr>
          <a:xfrm>
            <a:off x="4683180" y="-48734"/>
            <a:ext cx="4481616" cy="6955468"/>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lstStyle/>
          <a:p>
            <a:endParaRPr/>
          </a:p>
        </p:txBody>
      </p:sp>
      <p:sp>
        <p:nvSpPr>
          <p:cNvPr id="265" name="Shape 265"/>
          <p:cNvSpPr>
            <a:spLocks noGrp="1"/>
          </p:cNvSpPr>
          <p:nvPr>
            <p:ph type="body" idx="1"/>
          </p:nvPr>
        </p:nvSpPr>
        <p:spPr>
          <a:prstGeom prst="rect">
            <a:avLst/>
          </a:prstGeom>
        </p:spPr>
        <p:txBody>
          <a:bodyPr/>
          <a:lstStyle/>
          <a:p>
            <a:endParaRPr/>
          </a:p>
        </p:txBody>
      </p:sp>
      <p:sp>
        <p:nvSpPr>
          <p:cNvPr id="266" name="Shape 26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a:p>
        </p:txBody>
      </p:sp>
      <p:pic>
        <p:nvPicPr>
          <p:cNvPr id="267" name="pasted-image.tiff"/>
          <p:cNvPicPr>
            <a:picLocks noChangeAspect="1"/>
          </p:cNvPicPr>
          <p:nvPr/>
        </p:nvPicPr>
        <p:blipFill>
          <a:blip r:embed="rId2">
            <a:extLst/>
          </a:blip>
          <a:srcRect l="2326" t="11410" r="2326" b="7409"/>
          <a:stretch>
            <a:fillRect/>
          </a:stretch>
        </p:blipFill>
        <p:spPr>
          <a:xfrm>
            <a:off x="2298154" y="130373"/>
            <a:ext cx="5016360" cy="659724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78" name="Shape 78"/>
          <p:cNvSpPr>
            <a:spLocks noGrp="1"/>
          </p:cNvSpPr>
          <p:nvPr>
            <p:ph type="title"/>
          </p:nvPr>
        </p:nvSpPr>
        <p:spPr>
          <a:xfrm>
            <a:off x="457200" y="207073"/>
            <a:ext cx="8229600" cy="1508126"/>
          </a:xfrm>
          <a:prstGeom prst="rect">
            <a:avLst/>
          </a:prstGeom>
        </p:spPr>
        <p:txBody>
          <a:bodyPr/>
          <a:lstStyle/>
          <a:p>
            <a:r>
              <a:t>Adamic Covenant</a:t>
            </a:r>
          </a:p>
          <a:p>
            <a:r>
              <a:t>Dominion and Authority</a:t>
            </a:r>
          </a:p>
        </p:txBody>
      </p:sp>
      <p:pic>
        <p:nvPicPr>
          <p:cNvPr id="79" name="pasted-image.tif"/>
          <p:cNvPicPr>
            <a:picLocks noChangeAspect="1"/>
          </p:cNvPicPr>
          <p:nvPr/>
        </p:nvPicPr>
        <p:blipFill>
          <a:blip r:embed="rId2">
            <a:extLst/>
          </a:blip>
          <a:stretch>
            <a:fillRect/>
          </a:stretch>
        </p:blipFill>
        <p:spPr>
          <a:xfrm>
            <a:off x="1289437" y="1982902"/>
            <a:ext cx="6249238" cy="4686928"/>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57200" y="207073"/>
            <a:ext cx="8229600" cy="1508126"/>
          </a:xfrm>
          <a:prstGeom prst="rect">
            <a:avLst/>
          </a:prstGeom>
        </p:spPr>
        <p:txBody>
          <a:bodyPr/>
          <a:lstStyle/>
          <a:p>
            <a:r>
              <a:t>Adamic Covenant</a:t>
            </a:r>
          </a:p>
          <a:p>
            <a:r>
              <a:t>Dominion and Authority</a:t>
            </a:r>
          </a:p>
        </p:txBody>
      </p:sp>
      <p:sp>
        <p:nvSpPr>
          <p:cNvPr id="82" name="Shape 82"/>
          <p:cNvSpPr>
            <a:spLocks noGrp="1"/>
          </p:cNvSpPr>
          <p:nvPr>
            <p:ph type="body" idx="1"/>
          </p:nvPr>
        </p:nvSpPr>
        <p:spPr>
          <a:xfrm>
            <a:off x="457200" y="1896643"/>
            <a:ext cx="8229600" cy="4348582"/>
          </a:xfrm>
          <a:prstGeom prst="rect">
            <a:avLst/>
          </a:prstGeom>
        </p:spPr>
        <p:txBody>
          <a:bodyPr/>
          <a:lstStyle/>
          <a:p>
            <a:r>
              <a:rPr dirty="0"/>
              <a:t>Genesis 1 - the creation of the world</a:t>
            </a:r>
          </a:p>
          <a:p>
            <a:pPr lvl="1"/>
            <a:r>
              <a:rPr sz="2400" dirty="0"/>
              <a:t>Day One:  Light</a:t>
            </a:r>
          </a:p>
          <a:p>
            <a:pPr lvl="1"/>
            <a:r>
              <a:rPr sz="2400" dirty="0"/>
              <a:t>Day Two:  Sky (Dome of water) </a:t>
            </a:r>
          </a:p>
          <a:p>
            <a:pPr lvl="1"/>
            <a:r>
              <a:rPr sz="2400" dirty="0"/>
              <a:t>Day Three: Dry Land and Oceans, grass, plants, trees</a:t>
            </a:r>
          </a:p>
          <a:p>
            <a:pPr lvl="1"/>
            <a:r>
              <a:rPr sz="2400" dirty="0"/>
              <a:t>Day Four:  Heavens (sun, moon &amp; stars) for establishing God’s Calendar (</a:t>
            </a:r>
            <a:r>
              <a:rPr sz="2400" dirty="0" err="1"/>
              <a:t>Moed</a:t>
            </a:r>
            <a:r>
              <a:rPr sz="2400" dirty="0"/>
              <a:t>)</a:t>
            </a:r>
          </a:p>
          <a:p>
            <a:pPr lvl="1"/>
            <a:r>
              <a:rPr sz="2400" dirty="0"/>
              <a:t>Day Five: Sea creatures, birds</a:t>
            </a:r>
          </a:p>
          <a:p>
            <a:pPr lvl="1"/>
            <a:r>
              <a:rPr sz="2400" dirty="0"/>
              <a:t>Day Six:  Animals, Humankind</a:t>
            </a:r>
          </a:p>
          <a:p>
            <a:pPr lvl="1"/>
            <a:r>
              <a:rPr sz="2400" dirty="0"/>
              <a:t>Day Seven: Sabbath</a:t>
            </a:r>
          </a:p>
        </p:txBody>
      </p:sp>
      <p:sp>
        <p:nvSpPr>
          <p:cNvPr id="83" name="Shape 8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r>
              <a:t>“There was evening and morning, day one”</a:t>
            </a:r>
          </a:p>
        </p:txBody>
      </p:sp>
      <p:sp>
        <p:nvSpPr>
          <p:cNvPr id="86" name="Shape 86"/>
          <p:cNvSpPr>
            <a:spLocks noGrp="1"/>
          </p:cNvSpPr>
          <p:nvPr>
            <p:ph type="body" idx="1"/>
          </p:nvPr>
        </p:nvSpPr>
        <p:spPr>
          <a:prstGeom prst="rect">
            <a:avLst/>
          </a:prstGeom>
        </p:spPr>
        <p:txBody>
          <a:bodyPr/>
          <a:lstStyle/>
          <a:p>
            <a:r>
              <a:t>Evening and Morning</a:t>
            </a:r>
          </a:p>
          <a:p>
            <a:r>
              <a:t>Hebrew: vayehi ere vayehi boker</a:t>
            </a:r>
          </a:p>
          <a:p>
            <a:pPr lvl="1"/>
            <a:r>
              <a:t>Evening: “erev” עָ֫רֶב </a:t>
            </a:r>
          </a:p>
          <a:p>
            <a:pPr lvl="1"/>
            <a:r>
              <a:t>Morning: “boker” בֹ֖קֶר</a:t>
            </a:r>
          </a:p>
          <a:p>
            <a:r>
              <a:t>Can be translated: “chaos and order”</a:t>
            </a:r>
          </a:p>
          <a:p>
            <a:r>
              <a:t>Yahweh was progressively making order out of chaos</a:t>
            </a:r>
          </a:p>
          <a:p>
            <a:r>
              <a:t>“Life” = to create order out of chaos</a:t>
            </a:r>
          </a:p>
        </p:txBody>
      </p:sp>
      <p:sp>
        <p:nvSpPr>
          <p:cNvPr id="87" name="Shape 87"/>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457200" y="-187326"/>
            <a:ext cx="8229600" cy="1508126"/>
          </a:xfrm>
          <a:prstGeom prst="rect">
            <a:avLst/>
          </a:prstGeom>
        </p:spPr>
        <p:txBody>
          <a:bodyPr/>
          <a:lstStyle/>
          <a:p>
            <a:r>
              <a:t>Life and Death</a:t>
            </a:r>
          </a:p>
        </p:txBody>
      </p:sp>
      <p:sp>
        <p:nvSpPr>
          <p:cNvPr id="90" name="Shape 90"/>
          <p:cNvSpPr>
            <a:spLocks noGrp="1"/>
          </p:cNvSpPr>
          <p:nvPr>
            <p:ph type="body" sz="quarter" idx="1"/>
          </p:nvPr>
        </p:nvSpPr>
        <p:spPr>
          <a:xfrm>
            <a:off x="457200" y="863600"/>
            <a:ext cx="8229600" cy="1015852"/>
          </a:xfrm>
          <a:prstGeom prst="rect">
            <a:avLst/>
          </a:prstGeom>
        </p:spPr>
        <p:txBody>
          <a:bodyPr/>
          <a:lstStyle/>
          <a:p>
            <a:r>
              <a:t>Life: Chayyim  חַיִּים֙ </a:t>
            </a:r>
          </a:p>
        </p:txBody>
      </p:sp>
      <p:sp>
        <p:nvSpPr>
          <p:cNvPr id="91" name="Shape 91"/>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pic>
        <p:nvPicPr>
          <p:cNvPr id="92" name="paleoChart.jpg"/>
          <p:cNvPicPr>
            <a:picLocks noChangeAspect="1"/>
          </p:cNvPicPr>
          <p:nvPr/>
        </p:nvPicPr>
        <p:blipFill>
          <a:blip r:embed="rId2">
            <a:extLst/>
          </a:blip>
          <a:srcRect l="5688" t="55633" r="80567" b="24309"/>
          <a:stretch>
            <a:fillRect/>
          </a:stretch>
        </p:blipFill>
        <p:spPr>
          <a:xfrm>
            <a:off x="688895" y="1570037"/>
            <a:ext cx="1366359" cy="2177899"/>
          </a:xfrm>
          <a:prstGeom prst="rect">
            <a:avLst/>
          </a:prstGeom>
        </p:spPr>
      </p:pic>
      <p:pic>
        <p:nvPicPr>
          <p:cNvPr id="93" name="paleoChart.jpg"/>
          <p:cNvPicPr>
            <a:picLocks noChangeAspect="1"/>
          </p:cNvPicPr>
          <p:nvPr/>
        </p:nvPicPr>
        <p:blipFill>
          <a:blip r:embed="rId2">
            <a:extLst/>
          </a:blip>
          <a:srcRect l="49833" t="36217" r="34485" b="43384"/>
          <a:stretch>
            <a:fillRect/>
          </a:stretch>
        </p:blipFill>
        <p:spPr>
          <a:xfrm>
            <a:off x="2435740" y="1570037"/>
            <a:ext cx="1558942" cy="2214808"/>
          </a:xfrm>
          <a:prstGeom prst="rect">
            <a:avLst/>
          </a:prstGeom>
        </p:spPr>
      </p:pic>
      <p:pic>
        <p:nvPicPr>
          <p:cNvPr id="94" name="paleoChart.jpg"/>
          <p:cNvPicPr>
            <a:picLocks noChangeAspect="1"/>
          </p:cNvPicPr>
          <p:nvPr/>
        </p:nvPicPr>
        <p:blipFill>
          <a:blip r:embed="rId2">
            <a:extLst/>
          </a:blip>
          <a:srcRect l="49833" t="36217" r="34485" b="43237"/>
          <a:stretch>
            <a:fillRect/>
          </a:stretch>
        </p:blipFill>
        <p:spPr>
          <a:xfrm>
            <a:off x="4375070" y="1570037"/>
            <a:ext cx="1558942" cy="2230782"/>
          </a:xfrm>
          <a:prstGeom prst="rect">
            <a:avLst/>
          </a:prstGeom>
        </p:spPr>
      </p:pic>
      <p:pic>
        <p:nvPicPr>
          <p:cNvPr id="95" name="paleoChart.jpg"/>
          <p:cNvPicPr>
            <a:picLocks noChangeAspect="1"/>
          </p:cNvPicPr>
          <p:nvPr/>
        </p:nvPicPr>
        <p:blipFill>
          <a:blip r:embed="rId2">
            <a:extLst/>
          </a:blip>
          <a:srcRect l="19938" t="35866" r="64379" b="43358"/>
          <a:stretch>
            <a:fillRect/>
          </a:stretch>
        </p:blipFill>
        <p:spPr>
          <a:xfrm>
            <a:off x="6314399" y="1570037"/>
            <a:ext cx="1558943" cy="2255785"/>
          </a:xfrm>
          <a:prstGeom prst="rect">
            <a:avLst/>
          </a:prstGeom>
        </p:spPr>
      </p:pic>
      <p:pic>
        <p:nvPicPr>
          <p:cNvPr id="96" name="paleoChart.jpg"/>
          <p:cNvPicPr>
            <a:picLocks noChangeAspect="1"/>
          </p:cNvPicPr>
          <p:nvPr/>
        </p:nvPicPr>
        <p:blipFill>
          <a:blip r:embed="rId2">
            <a:extLst/>
          </a:blip>
          <a:srcRect l="66371" t="75867" r="19884" b="4075"/>
          <a:stretch>
            <a:fillRect/>
          </a:stretch>
        </p:blipFill>
        <p:spPr>
          <a:xfrm>
            <a:off x="955595" y="4498941"/>
            <a:ext cx="1366359" cy="2177898"/>
          </a:xfrm>
          <a:prstGeom prst="rect">
            <a:avLst/>
          </a:prstGeom>
        </p:spPr>
      </p:pic>
      <p:sp>
        <p:nvSpPr>
          <p:cNvPr id="97" name="Shape 97"/>
          <p:cNvSpPr/>
          <p:nvPr/>
        </p:nvSpPr>
        <p:spPr>
          <a:xfrm>
            <a:off x="368300" y="3821112"/>
            <a:ext cx="8229600" cy="10158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marL="383540" indent="-342900">
              <a:spcBef>
                <a:spcPts val="700"/>
              </a:spcBef>
              <a:buSzPct val="100000"/>
              <a:buChar char="•"/>
              <a:defRPr sz="3200">
                <a:solidFill>
                  <a:srgbClr val="FFFFFF"/>
                </a:solidFill>
                <a:uFill>
                  <a:solidFill>
                    <a:srgbClr val="FFFFFF"/>
                  </a:solidFill>
                </a:uFill>
              </a:defRPr>
            </a:lvl1pPr>
          </a:lstStyle>
          <a:p>
            <a:r>
              <a:t>Death: Maveth מָ֫וֶת </a:t>
            </a:r>
          </a:p>
        </p:txBody>
      </p:sp>
      <p:pic>
        <p:nvPicPr>
          <p:cNvPr id="98" name="paleoChart.jpg"/>
          <p:cNvPicPr>
            <a:picLocks noChangeAspect="1"/>
          </p:cNvPicPr>
          <p:nvPr/>
        </p:nvPicPr>
        <p:blipFill>
          <a:blip r:embed="rId2">
            <a:extLst/>
          </a:blip>
          <a:srcRect l="80679" t="16685" r="5575" b="63257"/>
          <a:stretch>
            <a:fillRect/>
          </a:stretch>
        </p:blipFill>
        <p:spPr>
          <a:xfrm>
            <a:off x="2790745" y="4498941"/>
            <a:ext cx="1366359" cy="2177898"/>
          </a:xfrm>
          <a:prstGeom prst="rect">
            <a:avLst/>
          </a:prstGeom>
        </p:spPr>
      </p:pic>
      <p:pic>
        <p:nvPicPr>
          <p:cNvPr id="99" name="paleoChart.jpg"/>
          <p:cNvPicPr>
            <a:picLocks noChangeAspect="1"/>
          </p:cNvPicPr>
          <p:nvPr/>
        </p:nvPicPr>
        <p:blipFill>
          <a:blip r:embed="rId2">
            <a:extLst/>
          </a:blip>
          <a:srcRect l="5688" t="55633" r="80567" b="24309"/>
          <a:stretch>
            <a:fillRect/>
          </a:stretch>
        </p:blipFill>
        <p:spPr>
          <a:xfrm>
            <a:off x="4484012" y="4498941"/>
            <a:ext cx="1366359" cy="2177898"/>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r>
              <a:t>Man Created Distinctly Different</a:t>
            </a:r>
          </a:p>
        </p:txBody>
      </p:sp>
      <p:sp>
        <p:nvSpPr>
          <p:cNvPr id="102" name="Shape 102"/>
          <p:cNvSpPr>
            <a:spLocks noGrp="1"/>
          </p:cNvSpPr>
          <p:nvPr>
            <p:ph type="body" idx="1"/>
          </p:nvPr>
        </p:nvSpPr>
        <p:spPr>
          <a:prstGeom prst="rect">
            <a:avLst/>
          </a:prstGeom>
        </p:spPr>
        <p:txBody>
          <a:bodyPr/>
          <a:lstStyle/>
          <a:p>
            <a:pPr marL="383539" indent="-342899">
              <a:defRPr sz="2700"/>
            </a:pPr>
            <a:r>
              <a:t>"Let Us make man in </a:t>
            </a:r>
            <a:r>
              <a:rPr>
                <a:solidFill>
                  <a:srgbClr val="FFFB00"/>
                </a:solidFill>
              </a:rPr>
              <a:t>Our image</a:t>
            </a:r>
            <a:r>
              <a:t>, </a:t>
            </a:r>
          </a:p>
          <a:p>
            <a:pPr marL="383539" indent="-342899">
              <a:defRPr sz="2700"/>
            </a:pPr>
            <a:r>
              <a:t>In </a:t>
            </a:r>
            <a:r>
              <a:rPr>
                <a:solidFill>
                  <a:srgbClr val="FFFB00"/>
                </a:solidFill>
              </a:rPr>
              <a:t>Our likeness</a:t>
            </a:r>
          </a:p>
          <a:p>
            <a:pPr marL="383539" indent="-342899">
              <a:defRPr sz="2700"/>
            </a:pPr>
            <a:r>
              <a:t>God created man in His own image, in the image of God He created him; </a:t>
            </a:r>
            <a:r>
              <a:rPr>
                <a:solidFill>
                  <a:srgbClr val="FFFB00"/>
                </a:solidFill>
              </a:rPr>
              <a:t>male and female</a:t>
            </a:r>
            <a:r>
              <a:t> He created them. </a:t>
            </a:r>
          </a:p>
          <a:p>
            <a:pPr marL="383539" indent="-342899">
              <a:defRPr sz="2700"/>
            </a:pPr>
            <a:r>
              <a:t>"Be fruitful and multiply, and fill the earth, and </a:t>
            </a:r>
            <a:r>
              <a:rPr>
                <a:solidFill>
                  <a:srgbClr val="FFFB00"/>
                </a:solidFill>
              </a:rPr>
              <a:t>subdue it</a:t>
            </a:r>
            <a:r>
              <a:t>; and rule over the fish of the sea and over the birds of the sky and over every living thing that moves on the earth."</a:t>
            </a:r>
          </a:p>
        </p:txBody>
      </p:sp>
      <p:sp>
        <p:nvSpPr>
          <p:cNvPr id="103" name="Shape 10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0000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1710</Words>
  <Application>Microsoft Office PowerPoint</Application>
  <PresentationFormat>On-screen Show (4:3)</PresentationFormat>
  <Paragraphs>255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Chalkduster</vt:lpstr>
      <vt:lpstr>Helvetica</vt:lpstr>
      <vt:lpstr>Helvetica Light</vt:lpstr>
      <vt:lpstr>Lucida Grande</vt:lpstr>
      <vt:lpstr>White</vt:lpstr>
      <vt:lpstr>Covenants of the Bible</vt:lpstr>
      <vt:lpstr>Adam and Noah</vt:lpstr>
      <vt:lpstr>PowerPoint Presentation</vt:lpstr>
      <vt:lpstr>Seven Covenants</vt:lpstr>
      <vt:lpstr>Adamic Covenant Dominion and Authority</vt:lpstr>
      <vt:lpstr>Adamic Covenant Dominion and Authority</vt:lpstr>
      <vt:lpstr>“There was evening and morning, day one”</vt:lpstr>
      <vt:lpstr>Life and Death</vt:lpstr>
      <vt:lpstr>Man Created Distinctly Different</vt:lpstr>
      <vt:lpstr>In His Image &amp; Likeness</vt:lpstr>
      <vt:lpstr>Likeness</vt:lpstr>
      <vt:lpstr>God’s likeness</vt:lpstr>
      <vt:lpstr>Man’s Responsibility</vt:lpstr>
      <vt:lpstr>Image</vt:lpstr>
      <vt:lpstr>God’s Image</vt:lpstr>
      <vt:lpstr>PowerPoint Presentation</vt:lpstr>
      <vt:lpstr>Authority over what?</vt:lpstr>
      <vt:lpstr>PowerPoint Presentation</vt:lpstr>
      <vt:lpstr>The Creation is Finished</vt:lpstr>
      <vt:lpstr>Division of Adam and Eve</vt:lpstr>
      <vt:lpstr>Man’s Responsibility</vt:lpstr>
      <vt:lpstr>The Fall</vt:lpstr>
      <vt:lpstr>Two Trees</vt:lpstr>
      <vt:lpstr>Results of Eating</vt:lpstr>
      <vt:lpstr>The Curse</vt:lpstr>
      <vt:lpstr>Living under the Wrong Tree</vt:lpstr>
      <vt:lpstr>The Goal</vt:lpstr>
      <vt:lpstr>Noah Covenant Preservation of the Earth</vt:lpstr>
      <vt:lpstr>The Story – Genesis 6-9</vt:lpstr>
      <vt:lpstr>PowerPoint Presentation</vt:lpstr>
      <vt:lpstr>Noach (Noah): נֹ֫חַ</vt:lpstr>
      <vt:lpstr>Ark = Tebah, “a box”</vt:lpstr>
      <vt:lpstr>Dimensions of Ark</vt:lpstr>
      <vt:lpstr>PowerPoint Presentation</vt:lpstr>
      <vt:lpstr>Feasts seen in the Flood</vt:lpstr>
      <vt:lpstr>Noah‘s Covenant</vt:lpstr>
      <vt:lpstr>Covenant of Preservation</vt:lpstr>
      <vt:lpstr>Three Commandments</vt:lpstr>
      <vt:lpstr>PowerPoint Presentation</vt:lpstr>
      <vt:lpstr>Promise of the Rainbow Water + Light =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 of the Bible</dc:title>
  <cp:lastModifiedBy>KEVIN GANJAI</cp:lastModifiedBy>
  <cp:revision>4</cp:revision>
  <dcterms:modified xsi:type="dcterms:W3CDTF">2016-01-26T21:02:35Z</dcterms:modified>
</cp:coreProperties>
</file>