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" name="Shape 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  <a:lvl2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463966" y="6245225"/>
            <a:ext cx="312068" cy="2989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offeewithmyfriends.com" TargetMode="External"/><Relationship Id="rId3" Type="http://schemas.openxmlformats.org/officeDocument/2006/relationships/hyperlink" Target="mailto:teresa@coffeewithmyfriends.com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sted-image.tif"/>
          <p:cNvPicPr>
            <a:picLocks noChangeAspect="1"/>
          </p:cNvPicPr>
          <p:nvPr/>
        </p:nvPicPr>
        <p:blipFill>
          <a:blip r:embed="rId2">
            <a:extLst/>
          </a:blip>
          <a:srcRect l="10710" t="11391" r="10710" b="11391"/>
          <a:stretch>
            <a:fillRect/>
          </a:stretch>
        </p:blipFill>
        <p:spPr>
          <a:xfrm>
            <a:off x="916781" y="-70381"/>
            <a:ext cx="7310359" cy="7183574"/>
          </a:xfrm>
          <a:prstGeom prst="rect">
            <a:avLst/>
          </a:prstGeom>
        </p:spPr>
      </p:pic>
      <p:sp>
        <p:nvSpPr>
          <p:cNvPr id="32" name="Shape 32"/>
          <p:cNvSpPr/>
          <p:nvPr>
            <p:ph type="title"/>
          </p:nvPr>
        </p:nvSpPr>
        <p:spPr>
          <a:xfrm>
            <a:off x="457200" y="337926"/>
            <a:ext cx="8229601" cy="1508126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chemeClr val="accent3">
                    <a:satOff val="18648"/>
                    <a:lumOff val="5971"/>
                  </a:schemeClr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Covenants of the Bible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God chose to make </a:t>
            </a:r>
          </a:p>
          <a:p>
            <a:pPr/>
            <a:r>
              <a:t>a covenant with Man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457200" y="1804642"/>
            <a:ext cx="8229600" cy="5257801"/>
          </a:xfrm>
          <a:prstGeom prst="rect">
            <a:avLst/>
          </a:prstGeom>
        </p:spPr>
        <p:txBody>
          <a:bodyPr/>
          <a:lstStyle/>
          <a:p>
            <a:pPr/>
            <a:r>
              <a:t>By making a covenant with humanity, God would bind Himself to them and ask them to bind themselves to Him.</a:t>
            </a:r>
          </a:p>
          <a:p>
            <a:pPr/>
            <a:r>
              <a:t>God’s purpose was blessing</a:t>
            </a:r>
          </a:p>
          <a:p>
            <a:pPr/>
            <a:r>
              <a:t>He was looking for a Marriage to a Bride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Seven Covenants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64444" indent="-564444">
              <a:buAutoNum type="arabicPeriod" startAt="1"/>
            </a:pPr>
            <a:r>
              <a:t>Adam - Dominion and Authority</a:t>
            </a:r>
          </a:p>
          <a:p>
            <a:pPr marL="564444" indent="-564444">
              <a:buAutoNum type="arabicPeriod" startAt="1"/>
            </a:pPr>
            <a:r>
              <a:t>Noah - Preservation of the earth</a:t>
            </a:r>
          </a:p>
          <a:p>
            <a:pPr marL="564444" indent="-564444">
              <a:buAutoNum type="arabicPeriod" startAt="1"/>
            </a:pPr>
            <a:r>
              <a:t>Abraham - House, Family, Piece of Land</a:t>
            </a:r>
          </a:p>
          <a:p>
            <a:pPr marL="564444" indent="-564444">
              <a:buAutoNum type="arabicPeriod" startAt="1"/>
            </a:pPr>
            <a:r>
              <a:t>Isaac and Jacob - Wealth &amp; Protection</a:t>
            </a:r>
          </a:p>
          <a:p>
            <a:pPr marL="564444" indent="-564444">
              <a:buAutoNum type="arabicPeriod" startAt="1"/>
            </a:pPr>
            <a:r>
              <a:t>Moses - Marriage Contract</a:t>
            </a:r>
          </a:p>
          <a:p>
            <a:pPr marL="564444" indent="-564444">
              <a:buAutoNum type="arabicPeriod" startAt="1"/>
            </a:pPr>
            <a:r>
              <a:t>David - Eternal Earthly Kingdom</a:t>
            </a:r>
          </a:p>
          <a:p>
            <a:pPr marL="564444" indent="-564444">
              <a:buAutoNum type="arabicPeriod" startAt="1"/>
            </a:pPr>
            <a:r>
              <a:t>Jesus - Renewed Covenant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7470564" y="6245225"/>
            <a:ext cx="298872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Steps of Covenant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636087" y="1421312"/>
            <a:ext cx="8229601" cy="5257801"/>
          </a:xfrm>
          <a:prstGeom prst="rect">
            <a:avLst/>
          </a:prstGeom>
        </p:spPr>
        <p:txBody>
          <a:bodyPr/>
          <a:lstStyle/>
          <a:p>
            <a:pPr marL="564444" indent="-564444">
              <a:buAutoNum type="arabicPeriod" startAt="1"/>
            </a:pPr>
            <a:r>
              <a:t>Exchange of Coats</a:t>
            </a:r>
          </a:p>
          <a:p>
            <a:pPr marL="564444" indent="-564444">
              <a:buAutoNum type="arabicPeriod" startAt="1"/>
            </a:pPr>
            <a:r>
              <a:t>Exchange of Belts &amp; Weapons</a:t>
            </a:r>
          </a:p>
          <a:p>
            <a:pPr marL="564444" indent="-564444">
              <a:buAutoNum type="arabicPeriod" startAt="1"/>
            </a:pPr>
            <a:r>
              <a:t>Cutting the Covenant</a:t>
            </a:r>
          </a:p>
          <a:p>
            <a:pPr marL="564444" indent="-564444">
              <a:buAutoNum type="arabicPeriod" startAt="1"/>
            </a:pPr>
            <a:r>
              <a:t>Walk of Blood</a:t>
            </a:r>
          </a:p>
          <a:p>
            <a:pPr marL="564444" indent="-564444">
              <a:buAutoNum type="arabicPeriod" startAt="1"/>
            </a:pPr>
            <a:r>
              <a:t>The Cutting - Sign on the Body</a:t>
            </a:r>
          </a:p>
          <a:p>
            <a:pPr marL="564444" indent="-564444">
              <a:buAutoNum type="arabicPeriod" startAt="1"/>
            </a:pPr>
            <a:r>
              <a:t>Pronouncing the Terms</a:t>
            </a:r>
          </a:p>
          <a:p>
            <a:pPr marL="564444" indent="-564444">
              <a:buAutoNum type="arabicPeriod" startAt="1"/>
            </a:pPr>
            <a:r>
              <a:t>Exchange of Names</a:t>
            </a:r>
          </a:p>
          <a:p>
            <a:pPr marL="564444" indent="-564444">
              <a:buAutoNum type="arabicPeriod" startAt="1"/>
            </a:pPr>
            <a:r>
              <a:t>Covenant Meal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Exchange of Coats/Robes</a:t>
            </a:r>
          </a:p>
        </p:txBody>
      </p:sp>
      <p:sp>
        <p:nvSpPr>
          <p:cNvPr id="93" name="Shape 93"/>
          <p:cNvSpPr/>
          <p:nvPr>
            <p:ph type="body" sz="half" idx="1"/>
          </p:nvPr>
        </p:nvSpPr>
        <p:spPr>
          <a:xfrm>
            <a:off x="457200" y="1600200"/>
            <a:ext cx="3469924" cy="3657600"/>
          </a:xfrm>
          <a:prstGeom prst="rect">
            <a:avLst/>
          </a:prstGeom>
        </p:spPr>
        <p:txBody>
          <a:bodyPr/>
          <a:lstStyle/>
          <a:p>
            <a:pPr/>
            <a:r>
              <a:t>Exchange Identity</a:t>
            </a:r>
          </a:p>
          <a:p>
            <a:pPr/>
            <a:r>
              <a:t>Exchange outer coats</a:t>
            </a:r>
          </a:p>
          <a:p>
            <a:pPr/>
            <a:r>
              <a:t>Each gave the other their “all”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7970" y="1343840"/>
            <a:ext cx="3847519" cy="51529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Exchange of Belts &amp; Weapons</a:t>
            </a:r>
          </a:p>
        </p:txBody>
      </p:sp>
      <p:sp>
        <p:nvSpPr>
          <p:cNvPr id="98" name="Shape 98"/>
          <p:cNvSpPr/>
          <p:nvPr>
            <p:ph type="body" sz="half" idx="1"/>
          </p:nvPr>
        </p:nvSpPr>
        <p:spPr>
          <a:xfrm>
            <a:off x="457200" y="1600200"/>
            <a:ext cx="3969899" cy="5257800"/>
          </a:xfrm>
          <a:prstGeom prst="rect">
            <a:avLst/>
          </a:prstGeom>
        </p:spPr>
        <p:txBody>
          <a:bodyPr/>
          <a:lstStyle/>
          <a:p>
            <a:pPr/>
            <a:r>
              <a:t>Strength and Assets</a:t>
            </a:r>
          </a:p>
          <a:p>
            <a:pPr/>
            <a:r>
              <a:t>Exchange of Protection against enemies</a:t>
            </a:r>
          </a:p>
          <a:p>
            <a:pPr/>
            <a:r>
              <a:t>Promised to come to each others’ aid if attacked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069" y="1457333"/>
            <a:ext cx="3657601" cy="4991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Cutting the Covenant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xfrm>
            <a:off x="457200" y="1612977"/>
            <a:ext cx="7525132" cy="5257801"/>
          </a:xfrm>
          <a:prstGeom prst="rect">
            <a:avLst/>
          </a:prstGeom>
        </p:spPr>
        <p:txBody>
          <a:bodyPr/>
          <a:lstStyle/>
          <a:p>
            <a:pPr/>
            <a:r>
              <a:t>Animal Sacrifice</a:t>
            </a:r>
          </a:p>
          <a:p>
            <a:pPr/>
            <a:r>
              <a:t>Could be one or multiple animals</a:t>
            </a:r>
          </a:p>
          <a:p>
            <a:pPr/>
            <a:r>
              <a:t>Special type of cut down the middle</a:t>
            </a:r>
          </a:p>
          <a:p>
            <a:pPr/>
            <a:r>
              <a:t>The animal is then laid out with a trough down the middle</a:t>
            </a:r>
          </a:p>
          <a:p>
            <a:pPr lvl="1"/>
            <a:r>
              <a:t>The blood runs through the trough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7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11" y="12777"/>
            <a:ext cx="8528578" cy="68324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Walk of Blood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1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451216"/>
            <a:ext cx="8890000" cy="50800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Walk of Blood</a:t>
            </a:r>
          </a:p>
        </p:txBody>
      </p:sp>
      <p:sp>
        <p:nvSpPr>
          <p:cNvPr id="114" name="Shape 114"/>
          <p:cNvSpPr/>
          <p:nvPr>
            <p:ph type="body" sz="half" idx="1"/>
          </p:nvPr>
        </p:nvSpPr>
        <p:spPr>
          <a:xfrm>
            <a:off x="457200" y="1434090"/>
            <a:ext cx="8229600" cy="1758338"/>
          </a:xfrm>
          <a:prstGeom prst="rect">
            <a:avLst/>
          </a:prstGeom>
        </p:spPr>
        <p:txBody>
          <a:bodyPr/>
          <a:lstStyle/>
          <a:p>
            <a:pPr/>
            <a:r>
              <a:t>Partners face away from each other</a:t>
            </a:r>
          </a:p>
          <a:p>
            <a:pPr/>
            <a:r>
              <a:t>Walk in a figure eight</a:t>
            </a:r>
          </a:p>
          <a:p>
            <a:pPr/>
            <a:r>
              <a:t>Make their declarations of Covenant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6" name="Step_3 cutting covenan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3244234"/>
            <a:ext cx="7251700" cy="3251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Cutting</a:t>
            </a:r>
          </a:p>
        </p:txBody>
      </p:sp>
      <p:sp>
        <p:nvSpPr>
          <p:cNvPr id="119" name="Shape 119"/>
          <p:cNvSpPr/>
          <p:nvPr>
            <p:ph type="body" sz="half" idx="1"/>
          </p:nvPr>
        </p:nvSpPr>
        <p:spPr>
          <a:xfrm>
            <a:off x="457200" y="1336761"/>
            <a:ext cx="4137706" cy="5257801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The two would cut their hands or wrists</a:t>
            </a:r>
          </a:p>
          <a:p>
            <a:pPr>
              <a:defRPr sz="3000"/>
            </a:pPr>
            <a:r>
              <a:t>Mingle their blood</a:t>
            </a:r>
          </a:p>
          <a:p>
            <a:pPr>
              <a:defRPr sz="3000"/>
            </a:pPr>
            <a:r>
              <a:t>Raise their hands together </a:t>
            </a:r>
          </a:p>
          <a:p>
            <a:pPr>
              <a:defRPr sz="3000"/>
            </a:pPr>
            <a:r>
              <a:t>Rub ashes into the wound to make a permanent mark</a:t>
            </a:r>
          </a:p>
          <a:p>
            <a:pPr>
              <a:defRPr sz="3000"/>
            </a:pPr>
            <a:r>
              <a:t>“I have inscribed you on the palms of my hands.” Is 49:16</a:t>
            </a:r>
          </a:p>
        </p:txBody>
      </p:sp>
      <p:sp>
        <p:nvSpPr>
          <p:cNvPr id="120" name="Shape 1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1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4524" y="1571711"/>
            <a:ext cx="3733801" cy="4787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Covenants of the Bible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Scott and Teresa Bruce</a:t>
            </a:r>
          </a:p>
          <a:p>
            <a:pPr/>
            <a:r>
              <a:t>Coffee With My Friends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www.CoffeeWithMyFriends.com</a:t>
            </a:r>
          </a:p>
          <a:p>
            <a:pPr/>
            <a:r>
              <a:t>email: </a:t>
            </a:r>
            <a:r>
              <a:rPr u="sng">
                <a:hlinkClick r:id="rId3" invalidUrl="" action="" tgtFrame="" tooltip="" history="1" highlightClick="0" endSnd="0"/>
              </a:rPr>
              <a:t>teresa@coffeewithmyfriends.com</a:t>
            </a:r>
          </a:p>
          <a:p>
            <a:pPr/>
            <a:r>
              <a:t>Facebook</a:t>
            </a:r>
          </a:p>
          <a:p>
            <a:pPr/>
          </a:p>
          <a:p>
            <a:pPr/>
            <a:r>
              <a:t>Syllabus Overview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Pronouncing the Terms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Terms of the Covenant</a:t>
            </a:r>
          </a:p>
          <a:p>
            <a:pPr/>
            <a:r>
              <a:t>What each party brings to the joining</a:t>
            </a:r>
          </a:p>
          <a:p>
            <a:pPr lvl="1"/>
            <a:r>
              <a:t>each brings their area of strength</a:t>
            </a:r>
          </a:p>
          <a:p>
            <a:pPr/>
            <a:r>
              <a:t>Blessings and Cursings</a:t>
            </a:r>
          </a:p>
          <a:p>
            <a:pPr lvl="1"/>
            <a:r>
              <a:t>Blessings when you keep the covenant</a:t>
            </a:r>
          </a:p>
          <a:p>
            <a:pPr lvl="1"/>
            <a:r>
              <a:t>Cursings when you break the covenant</a:t>
            </a:r>
          </a:p>
          <a:p>
            <a:pPr/>
            <a:r>
              <a:t>The two groups entered into “oneness”</a:t>
            </a:r>
          </a:p>
          <a:p>
            <a:pPr/>
            <a:r>
              <a:t>Some tribes included a “Peace Child”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Exchange of Names</a:t>
            </a: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xfrm>
            <a:off x="304666" y="1434090"/>
            <a:ext cx="2997650" cy="5257801"/>
          </a:xfrm>
          <a:prstGeom prst="rect">
            <a:avLst/>
          </a:prstGeom>
        </p:spPr>
        <p:txBody>
          <a:bodyPr/>
          <a:lstStyle/>
          <a:p>
            <a:pPr/>
            <a:r>
              <a:t>Each would take part of the other’s name</a:t>
            </a:r>
          </a:p>
          <a:p>
            <a:pPr/>
            <a:r>
              <a:t>Abram + Y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AH</a:t>
            </a:r>
            <a:r>
              <a:t>weh = Abr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AH</a:t>
            </a:r>
            <a:r>
              <a:t>am</a:t>
            </a:r>
          </a:p>
          <a:p>
            <a:pPr/>
            <a:r>
              <a:t>“The God of Abraham”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0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790" y="1897062"/>
            <a:ext cx="5397501" cy="40513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Covenant Meal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367756" y="1395757"/>
            <a:ext cx="4499574" cy="5257801"/>
          </a:xfrm>
          <a:prstGeom prst="rect">
            <a:avLst/>
          </a:prstGeom>
        </p:spPr>
        <p:txBody>
          <a:bodyPr/>
          <a:lstStyle/>
          <a:p>
            <a:pPr/>
            <a:r>
              <a:t>Includes bread and wine or grape juice</a:t>
            </a:r>
          </a:p>
          <a:p>
            <a:pPr/>
            <a:r>
              <a:t>The partners feed each other</a:t>
            </a:r>
          </a:p>
          <a:p>
            <a:pPr/>
            <a:r>
              <a:t>“As you ingest this bread/wine, you are ingesting me.”</a:t>
            </a:r>
          </a:p>
          <a:p>
            <a:pPr/>
            <a:r>
              <a:t>Bride and Groom feeding each other wedding cake.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4358" y="1612155"/>
            <a:ext cx="4109334" cy="48250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Week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651" y="1687542"/>
            <a:ext cx="7114654" cy="39216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Hebraic Thought vs. </a:t>
            </a:r>
          </a:p>
          <a:p>
            <a:pPr/>
            <a:r>
              <a:t>Greek Thought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Hebraic study</a:t>
            </a:r>
          </a:p>
          <a:p>
            <a:pPr lvl="1"/>
            <a:r>
              <a:t>70 layers of meaning</a:t>
            </a:r>
          </a:p>
          <a:p>
            <a:pPr lvl="1"/>
            <a:r>
              <a:t>Types and Shadows</a:t>
            </a:r>
          </a:p>
          <a:p>
            <a:pPr lvl="2"/>
            <a:r>
              <a:t>Prophetic foreshadowing</a:t>
            </a:r>
          </a:p>
          <a:p>
            <a:pPr lvl="1"/>
            <a:r>
              <a:t>Repetitive events </a:t>
            </a:r>
          </a:p>
          <a:p>
            <a:pPr lvl="2"/>
            <a:r>
              <a:t>history repeats itself</a:t>
            </a:r>
          </a:p>
          <a:p>
            <a:pPr/>
            <a:r>
              <a:t>Hebraic Thought - Circular</a:t>
            </a:r>
          </a:p>
          <a:p>
            <a:pPr/>
            <a:r>
              <a:t>Greek Thought - Linear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Cycle of Life</a:t>
            </a:r>
          </a:p>
        </p:txBody>
      </p:sp>
      <p:sp>
        <p:nvSpPr>
          <p:cNvPr id="44" name="Shape 44"/>
          <p:cNvSpPr/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  <a:buFont typeface="Arial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Sabbath – weekly</a:t>
            </a:r>
          </a:p>
          <a:p>
            <a:pPr>
              <a:buClr>
                <a:srgbClr val="FFFFFF"/>
              </a:buClr>
              <a:buFont typeface="Arial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Rosh Chodesh (new moon) – monthly</a:t>
            </a:r>
          </a:p>
          <a:p>
            <a:pPr>
              <a:buClr>
                <a:srgbClr val="FFFFFF"/>
              </a:buClr>
              <a:buFont typeface="Arial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Feasts – yearly</a:t>
            </a:r>
          </a:p>
          <a:p>
            <a:pPr>
              <a:buClr>
                <a:srgbClr val="FFFFFF"/>
              </a:buClr>
              <a:buFont typeface="Arial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History - repeats</a:t>
            </a:r>
          </a:p>
        </p:txBody>
      </p:sp>
      <p:sp>
        <p:nvSpPr>
          <p:cNvPr id="45" name="Shape 45"/>
          <p:cNvSpPr/>
          <p:nvPr/>
        </p:nvSpPr>
        <p:spPr>
          <a:xfrm>
            <a:off x="5715000" y="2752725"/>
            <a:ext cx="1828801" cy="1771650"/>
          </a:xfrm>
          <a:prstGeom prst="ellipse">
            <a:avLst/>
          </a:prstGeom>
          <a:ln w="63500">
            <a:solidFill>
              <a:srgbClr val="00FD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" name="Shape 46"/>
          <p:cNvSpPr/>
          <p:nvPr/>
        </p:nvSpPr>
        <p:spPr>
          <a:xfrm>
            <a:off x="5257800" y="2295525"/>
            <a:ext cx="2743200" cy="2657475"/>
          </a:xfrm>
          <a:prstGeom prst="ellipse">
            <a:avLst/>
          </a:prstGeom>
          <a:ln w="63500">
            <a:solidFill>
              <a:srgbClr val="00FD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7" name="Shape 47"/>
          <p:cNvSpPr/>
          <p:nvPr/>
        </p:nvSpPr>
        <p:spPr>
          <a:xfrm>
            <a:off x="4800600" y="1866900"/>
            <a:ext cx="3657601" cy="3543300"/>
          </a:xfrm>
          <a:prstGeom prst="ellipse">
            <a:avLst/>
          </a:prstGeom>
          <a:ln w="63500">
            <a:solidFill>
              <a:srgbClr val="00FD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" name="Shape 48"/>
          <p:cNvSpPr/>
          <p:nvPr/>
        </p:nvSpPr>
        <p:spPr>
          <a:xfrm>
            <a:off x="4343400" y="1438275"/>
            <a:ext cx="4572000" cy="4429125"/>
          </a:xfrm>
          <a:prstGeom prst="ellipse">
            <a:avLst/>
          </a:prstGeom>
          <a:ln w="63500">
            <a:solidFill>
              <a:srgbClr val="00FD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9" name="Shape 49"/>
          <p:cNvSpPr/>
          <p:nvPr/>
        </p:nvSpPr>
        <p:spPr>
          <a:xfrm>
            <a:off x="5867400" y="4038600"/>
            <a:ext cx="16891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000"/>
              </a:spcBef>
              <a:buClr>
                <a:srgbClr val="C6E6E9"/>
              </a:buClr>
              <a:buFont typeface="Arial"/>
              <a:defRPr>
                <a:solidFill>
                  <a:srgbClr val="C6E6E9"/>
                </a:solidFill>
                <a:uFill>
                  <a:solidFill>
                    <a:srgbClr val="C6E6E9"/>
                  </a:solidFill>
                </a:uFill>
              </a:defRPr>
            </a:lvl1pPr>
          </a:lstStyle>
          <a:p>
            <a:pPr/>
            <a:r>
              <a:t>Sabbath</a:t>
            </a:r>
          </a:p>
        </p:txBody>
      </p:sp>
      <p:sp>
        <p:nvSpPr>
          <p:cNvPr id="50" name="Shape 50"/>
          <p:cNvSpPr/>
          <p:nvPr/>
        </p:nvSpPr>
        <p:spPr>
          <a:xfrm>
            <a:off x="5867400" y="4495800"/>
            <a:ext cx="16891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000"/>
              </a:spcBef>
              <a:buClr>
                <a:srgbClr val="C6E6E9"/>
              </a:buClr>
              <a:buFont typeface="Arial"/>
              <a:defRPr>
                <a:solidFill>
                  <a:srgbClr val="C6E6E9"/>
                </a:solidFill>
                <a:uFill>
                  <a:solidFill>
                    <a:srgbClr val="C6E6E9"/>
                  </a:solidFill>
                </a:uFill>
              </a:defRPr>
            </a:lvl1pPr>
          </a:lstStyle>
          <a:p>
            <a:pPr/>
            <a:r>
              <a:t>New Moon</a:t>
            </a:r>
          </a:p>
        </p:txBody>
      </p:sp>
      <p:sp>
        <p:nvSpPr>
          <p:cNvPr id="51" name="Shape 51"/>
          <p:cNvSpPr/>
          <p:nvPr/>
        </p:nvSpPr>
        <p:spPr>
          <a:xfrm>
            <a:off x="5867400" y="5029200"/>
            <a:ext cx="16891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000"/>
              </a:spcBef>
              <a:buClr>
                <a:srgbClr val="C6E6E9"/>
              </a:buClr>
              <a:buFont typeface="Arial"/>
              <a:defRPr>
                <a:solidFill>
                  <a:srgbClr val="C6E6E9"/>
                </a:solidFill>
                <a:uFill>
                  <a:solidFill>
                    <a:srgbClr val="C6E6E9"/>
                  </a:solidFill>
                </a:uFill>
              </a:defRPr>
            </a:lvl1pPr>
          </a:lstStyle>
          <a:p>
            <a:pPr/>
            <a:r>
              <a:t>Feasts</a:t>
            </a:r>
          </a:p>
        </p:txBody>
      </p:sp>
      <p:sp>
        <p:nvSpPr>
          <p:cNvPr id="52" name="Shape 52"/>
          <p:cNvSpPr/>
          <p:nvPr/>
        </p:nvSpPr>
        <p:spPr>
          <a:xfrm>
            <a:off x="5867400" y="5486400"/>
            <a:ext cx="1689100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000"/>
              </a:spcBef>
              <a:buClr>
                <a:srgbClr val="C6E6E9"/>
              </a:buClr>
              <a:buFont typeface="Arial"/>
              <a:defRPr>
                <a:solidFill>
                  <a:srgbClr val="C6E6E9"/>
                </a:solidFill>
                <a:uFill>
                  <a:solidFill>
                    <a:srgbClr val="C6E6E9"/>
                  </a:solidFill>
                </a:uFill>
              </a:defRPr>
            </a:lvl1pPr>
          </a:lstStyle>
          <a:p>
            <a:pPr/>
            <a:r>
              <a:t>History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Intro to Covenant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" name="pasted-image.tif"/>
          <p:cNvPicPr>
            <a:picLocks noChangeAspect="1"/>
          </p:cNvPicPr>
          <p:nvPr/>
        </p:nvPicPr>
        <p:blipFill>
          <a:blip r:embed="rId2">
            <a:extLst/>
          </a:blip>
          <a:srcRect l="10710" t="11391" r="10710" b="11391"/>
          <a:stretch>
            <a:fillRect/>
          </a:stretch>
        </p:blipFill>
        <p:spPr>
          <a:xfrm>
            <a:off x="1759942" y="1355085"/>
            <a:ext cx="5623950" cy="55264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Covenant?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Covenant - Beriyth: to cut</a:t>
            </a:r>
          </a:p>
          <a:p>
            <a:pPr lvl="1"/>
            <a:r>
              <a:t>“in the sense of </a:t>
            </a:r>
            <a:r>
              <a:rPr i="1"/>
              <a:t>cutting</a:t>
            </a:r>
            <a:r>
              <a:t>; a compact (made by passing between </a:t>
            </a:r>
            <a:r>
              <a:rPr i="1"/>
              <a:t>pieces of flesh</a:t>
            </a:r>
            <a:r>
              <a:t>); confederacy”</a:t>
            </a:r>
          </a:p>
          <a:p>
            <a:pPr lvl="1"/>
            <a:r>
              <a:t>A common practice of the Ancient Near East</a:t>
            </a:r>
          </a:p>
          <a:p>
            <a:pPr lvl="1"/>
            <a:r>
              <a:t>You “cut” a covenant</a:t>
            </a:r>
          </a:p>
          <a:p>
            <a:pPr lvl="1"/>
            <a:r>
              <a:t>usually involved sacrifice of an animal</a:t>
            </a:r>
          </a:p>
          <a:p>
            <a:pPr/>
            <a:r>
              <a:t>Also spelled Brit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3" name="berith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044" y="505422"/>
            <a:ext cx="6049912" cy="1209983"/>
          </a:xfrm>
          <a:prstGeom prst="rect">
            <a:avLst/>
          </a:prstGeom>
        </p:spPr>
      </p:pic>
      <p:pic>
        <p:nvPicPr>
          <p:cNvPr id="64" name="paleoChart.jpg"/>
          <p:cNvPicPr>
            <a:picLocks noChangeAspect="1"/>
          </p:cNvPicPr>
          <p:nvPr/>
        </p:nvPicPr>
        <p:blipFill>
          <a:blip r:embed="rId3">
            <a:extLst/>
          </a:blip>
          <a:srcRect l="21941" t="14328" r="65781" b="62945"/>
          <a:stretch>
            <a:fillRect/>
          </a:stretch>
        </p:blipFill>
        <p:spPr>
          <a:xfrm>
            <a:off x="7112026" y="2195115"/>
            <a:ext cx="1220414" cy="2467617"/>
          </a:xfrm>
          <a:prstGeom prst="rect">
            <a:avLst/>
          </a:prstGeom>
        </p:spPr>
      </p:pic>
      <p:pic>
        <p:nvPicPr>
          <p:cNvPr id="65" name="paleoChart.jpg"/>
          <p:cNvPicPr>
            <a:picLocks noChangeAspect="1"/>
          </p:cNvPicPr>
          <p:nvPr/>
        </p:nvPicPr>
        <p:blipFill>
          <a:blip r:embed="rId3">
            <a:extLst/>
          </a:blip>
          <a:srcRect l="36723" t="74814" r="51000" b="2460"/>
          <a:stretch>
            <a:fillRect/>
          </a:stretch>
        </p:blipFill>
        <p:spPr>
          <a:xfrm>
            <a:off x="5198183" y="2195115"/>
            <a:ext cx="1220414" cy="2467617"/>
          </a:xfrm>
          <a:prstGeom prst="rect">
            <a:avLst/>
          </a:prstGeom>
        </p:spPr>
      </p:pic>
      <p:pic>
        <p:nvPicPr>
          <p:cNvPr id="66" name="paleoChart.jpg"/>
          <p:cNvPicPr>
            <a:picLocks noChangeAspect="1"/>
          </p:cNvPicPr>
          <p:nvPr/>
        </p:nvPicPr>
        <p:blipFill>
          <a:blip r:embed="rId3">
            <a:extLst/>
          </a:blip>
          <a:srcRect l="50644" t="35275" r="34760" b="41997"/>
          <a:stretch>
            <a:fillRect/>
          </a:stretch>
        </p:blipFill>
        <p:spPr>
          <a:xfrm>
            <a:off x="3158062" y="2195115"/>
            <a:ext cx="1450961" cy="2467770"/>
          </a:xfrm>
          <a:prstGeom prst="rect">
            <a:avLst/>
          </a:prstGeom>
        </p:spPr>
      </p:pic>
      <p:pic>
        <p:nvPicPr>
          <p:cNvPr id="67" name="paleoChart.jpg"/>
          <p:cNvPicPr>
            <a:picLocks noChangeAspect="1"/>
          </p:cNvPicPr>
          <p:nvPr/>
        </p:nvPicPr>
        <p:blipFill>
          <a:blip r:embed="rId3">
            <a:extLst/>
          </a:blip>
          <a:srcRect l="67186" t="75285" r="20537" b="1989"/>
          <a:stretch>
            <a:fillRect/>
          </a:stretch>
        </p:blipFill>
        <p:spPr>
          <a:xfrm>
            <a:off x="1348526" y="2195115"/>
            <a:ext cx="1220414" cy="2467617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973948" y="5015163"/>
            <a:ext cx="7400546" cy="87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700">
                <a:solidFill>
                  <a:srgbClr val="FFFFFF"/>
                </a:solidFill>
              </a:defRPr>
            </a:lvl1pPr>
          </a:lstStyle>
          <a:p>
            <a:pPr/>
            <a:r>
              <a:t>The House where the Head (Person) gives his Hand as a Covenant sign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Covenant vs Contract</a:t>
            </a:r>
          </a:p>
        </p:txBody>
      </p:sp>
      <p:sp>
        <p:nvSpPr>
          <p:cNvPr id="71" name="Shape 71"/>
          <p:cNvSpPr/>
          <p:nvPr>
            <p:ph type="body" sz="half" idx="1"/>
          </p:nvPr>
        </p:nvSpPr>
        <p:spPr>
          <a:xfrm>
            <a:off x="457200" y="1600200"/>
            <a:ext cx="3810029" cy="4931172"/>
          </a:xfrm>
          <a:prstGeom prst="rect">
            <a:avLst/>
          </a:prstGeom>
        </p:spPr>
        <p:txBody>
          <a:bodyPr/>
          <a:lstStyle/>
          <a:p>
            <a:pPr/>
            <a:r>
              <a:t>Covenant</a:t>
            </a:r>
          </a:p>
          <a:p>
            <a:pPr lvl="1"/>
            <a:r>
              <a:t>sealed with blood so it is everlasting</a:t>
            </a:r>
          </a:p>
          <a:p>
            <a:pPr lvl="1"/>
            <a:r>
              <a:t>given between two who are of equal strength</a:t>
            </a:r>
          </a:p>
          <a:p>
            <a:pPr lvl="1"/>
            <a:r>
              <a:t>example: marriage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4877492" y="1600200"/>
            <a:ext cx="3810029" cy="493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8354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Contract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can be broken or annulled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given between a stronger and weaker partner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example: business contract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Covenant vs “Salvation”</a:t>
            </a:r>
          </a:p>
        </p:txBody>
      </p:sp>
      <p:sp>
        <p:nvSpPr>
          <p:cNvPr id="76" name="Shape 76"/>
          <p:cNvSpPr/>
          <p:nvPr>
            <p:ph type="body" sz="half" idx="1"/>
          </p:nvPr>
        </p:nvSpPr>
        <p:spPr>
          <a:xfrm>
            <a:off x="342201" y="1600200"/>
            <a:ext cx="4088243" cy="4931172"/>
          </a:xfrm>
          <a:prstGeom prst="rect">
            <a:avLst/>
          </a:prstGeom>
        </p:spPr>
        <p:txBody>
          <a:bodyPr/>
          <a:lstStyle/>
          <a:p>
            <a:pPr/>
            <a:r>
              <a:t>Covenant</a:t>
            </a:r>
          </a:p>
          <a:p>
            <a:pPr lvl="1"/>
            <a:r>
              <a:t>Enter into a “house”</a:t>
            </a:r>
          </a:p>
          <a:p>
            <a:pPr lvl="1"/>
            <a:r>
              <a:t>Live a Torah Life with God</a:t>
            </a:r>
          </a:p>
          <a:p>
            <a:pPr lvl="1"/>
            <a:r>
              <a:t>Living under the Blessings and Cursings</a:t>
            </a:r>
          </a:p>
          <a:p>
            <a:pPr lvl="1"/>
            <a:r>
              <a:t>WDYS (What Did YHVH Say?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xfrm>
            <a:off x="7513408" y="6245225"/>
            <a:ext cx="213184" cy="2989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" name="Shape 78"/>
          <p:cNvSpPr/>
          <p:nvPr/>
        </p:nvSpPr>
        <p:spPr>
          <a:xfrm>
            <a:off x="4744375" y="1600200"/>
            <a:ext cx="4196603" cy="493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83540" indent="-342900">
              <a:spcBef>
                <a:spcPts val="700"/>
              </a:spcBef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Salvation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Pray a prayer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Live 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your</a:t>
            </a:r>
            <a:r>
              <a:t> life with Jesus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As long as you have Jesus you are “saved” from sin</a:t>
            </a:r>
          </a:p>
          <a:p>
            <a:pPr lvl="1" marL="783590" indent="-285750">
              <a:spcBef>
                <a:spcPts val="600"/>
              </a:spcBef>
              <a:buSzPct val="100000"/>
              <a:buChar char="–"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t>WWJD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000000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