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7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9" r:id="rId24"/>
    <p:sldId id="277" r:id="rId25"/>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40639" marR="40639"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lvl1pPr>
    <a:lvl2pPr marL="40639" marR="40639" indent="3429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lvl2pPr>
    <a:lvl3pPr marL="40639" marR="40639"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lvl3pPr>
    <a:lvl4pPr marL="40639" marR="40639" indent="10287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lvl4pPr>
    <a:lvl5pPr marL="40639" marR="40639"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lvl5pPr>
    <a:lvl6pPr marL="40639" marR="40639" indent="17145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lvl6pPr>
    <a:lvl7pPr marL="40639" marR="40639" indent="2057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lvl7pPr>
    <a:lvl8pPr marL="40639" marR="40639" indent="24003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lvl8pPr>
    <a:lvl9pPr marL="40639" marR="40639"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FFFFFF"/>
        </a:fontRef>
        <a:srgbClr val="FFFFFF"/>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4" autoAdjust="0"/>
    <p:restoredTop sz="94660"/>
  </p:normalViewPr>
  <p:slideViewPr>
    <p:cSldViewPr snapToGrid="0">
      <p:cViewPr varScale="1">
        <p:scale>
          <a:sx n="74" d="100"/>
          <a:sy n="74" d="100"/>
        </p:scale>
        <p:origin x="130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 name="Shape 78"/>
          <p:cNvSpPr>
            <a:spLocks noGrp="1" noRot="1" noChangeAspect="1"/>
          </p:cNvSpPr>
          <p:nvPr>
            <p:ph type="sldImg"/>
          </p:nvPr>
        </p:nvSpPr>
        <p:spPr>
          <a:xfrm>
            <a:off x="1143000" y="685800"/>
            <a:ext cx="4572000" cy="3429000"/>
          </a:xfrm>
          <a:prstGeom prst="rect">
            <a:avLst/>
          </a:prstGeom>
        </p:spPr>
        <p:txBody>
          <a:bodyPr/>
          <a:lstStyle/>
          <a:p>
            <a:endParaRPr/>
          </a:p>
        </p:txBody>
      </p:sp>
      <p:sp>
        <p:nvSpPr>
          <p:cNvPr id="79" name="Shape 7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391812611"/>
      </p:ext>
    </p:extLst>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noRot="1" noChangeAspect="1"/>
          </p:cNvSpPr>
          <p:nvPr>
            <p:ph type="sldImg"/>
          </p:nvPr>
        </p:nvSpPr>
        <p:spPr>
          <a:prstGeom prst="rect">
            <a:avLst/>
          </a:prstGeom>
        </p:spPr>
        <p:txBody>
          <a:bodyPr/>
          <a:lstStyle/>
          <a:p>
            <a:endParaRPr/>
          </a:p>
        </p:txBody>
      </p:sp>
      <p:sp>
        <p:nvSpPr>
          <p:cNvPr id="123" name="Shape 123"/>
          <p:cNvSpPr>
            <a:spLocks noGrp="1"/>
          </p:cNvSpPr>
          <p:nvPr>
            <p:ph type="body" sz="quarter" idx="1"/>
          </p:nvPr>
        </p:nvSpPr>
        <p:spPr>
          <a:prstGeom prst="rect">
            <a:avLst/>
          </a:prstGeom>
        </p:spPr>
        <p:txBody>
          <a:bodyPr/>
          <a:lstStyle/>
          <a:p>
            <a:r>
              <a:t>The covenants with Abraham and with David are modelled on the "royal grant" so common in the ancient Near East. Gift of land and dynasty, the subjects of the Abrahamic and Davidic covenants, are most prominent in the suzerain-vassal relationship. Like the royal grant in the ancient Near East so the covenants with Abraham and David are gifts bestowed upon individuals who excelled in serving loyally their masters. </a:t>
            </a:r>
          </a:p>
        </p:txBody>
      </p:sp>
    </p:spTree>
    <p:extLst>
      <p:ext uri="{BB962C8B-B14F-4D97-AF65-F5344CB8AC3E}">
        <p14:creationId xmlns:p14="http://schemas.microsoft.com/office/powerpoint/2010/main" val="3343947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r>
              <a:t>Title Text</a:t>
            </a:r>
          </a:p>
        </p:txBody>
      </p:sp>
      <p:sp>
        <p:nvSpPr>
          <p:cNvPr id="12" name="Shape 12"/>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lvl1pPr>
              <a:defRPr>
                <a:uFill>
                  <a:solidFill>
                    <a:srgbClr val="000000"/>
                  </a:solidFill>
                </a:uFill>
              </a:defRPr>
            </a:lvl1pPr>
          </a:lstStyle>
          <a:p>
            <a:r>
              <a:t>Title Text</a:t>
            </a:r>
          </a:p>
        </p:txBody>
      </p:sp>
      <p:sp>
        <p:nvSpPr>
          <p:cNvPr id="21" name="Shape 21"/>
          <p:cNvSpPr>
            <a:spLocks noGrp="1"/>
          </p:cNvSpPr>
          <p:nvPr>
            <p:ph type="body" idx="1"/>
          </p:nvPr>
        </p:nvSpPr>
        <p:spPr>
          <a:prstGeom prst="rect">
            <a:avLst/>
          </a:prstGeom>
        </p:spPr>
        <p:txBody>
          <a:bodyPr/>
          <a:lstStyle>
            <a:lvl1pPr marL="419012" indent="-378372">
              <a:defRPr>
                <a:uFill>
                  <a:solidFill>
                    <a:srgbClr val="000000"/>
                  </a:solidFill>
                </a:uFill>
              </a:defRPr>
            </a:lvl1pPr>
            <a:lvl2pPr>
              <a:defRPr>
                <a:uFill>
                  <a:solidFill>
                    <a:srgbClr val="000000"/>
                  </a:solidFill>
                </a:uFill>
              </a:defRPr>
            </a:lvl2pPr>
            <a:lvl3pPr>
              <a:defRPr>
                <a:uFill>
                  <a:solidFill>
                    <a:srgbClr val="000000"/>
                  </a:solidFill>
                </a:uFill>
              </a:defRPr>
            </a:lvl3pPr>
            <a:lvl4pPr>
              <a:defRPr>
                <a:uFill>
                  <a:solidFill>
                    <a:srgbClr val="000000"/>
                  </a:solidFill>
                </a:uFill>
              </a:defRPr>
            </a:lvl4pPr>
            <a:lvl5pPr>
              <a:defRPr>
                <a:uFill>
                  <a:solidFill>
                    <a:srgbClr val="000000"/>
                  </a:solidFill>
                </a:uFill>
              </a:defRPr>
            </a:lvl5p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Top">
    <p:bg>
      <p:bgPr>
        <a:solidFill>
          <a:srgbClr val="FFFFFF"/>
        </a:solidFill>
        <a:effectLst/>
      </p:bgPr>
    </p:bg>
    <p:spTree>
      <p:nvGrpSpPr>
        <p:cNvPr id="1" name=""/>
        <p:cNvGrpSpPr/>
        <p:nvPr/>
      </p:nvGrpSpPr>
      <p:grpSpPr>
        <a:xfrm>
          <a:off x="0" y="0"/>
          <a:ext cx="0" cy="0"/>
          <a:chOff x="0" y="0"/>
          <a:chExt cx="0" cy="0"/>
        </a:xfrm>
      </p:grpSpPr>
      <p:sp>
        <p:nvSpPr>
          <p:cNvPr id="29" name="Shape 29"/>
          <p:cNvSpPr>
            <a:spLocks noGrp="1"/>
          </p:cNvSpPr>
          <p:nvPr>
            <p:ph type="title"/>
          </p:nvPr>
        </p:nvSpPr>
        <p:spPr>
          <a:xfrm>
            <a:off x="669726" y="312539"/>
            <a:ext cx="7804548" cy="1518047"/>
          </a:xfrm>
          <a:prstGeom prst="rect">
            <a:avLst/>
          </a:prstGeom>
        </p:spPr>
        <p:txBody>
          <a:bodyPr lIns="35718" tIns="35718" rIns="35718" bIns="35718" anchor="t">
            <a:normAutofit/>
          </a:bodyPr>
          <a:lstStyle>
            <a:lvl1pPr marL="0" marR="0" defTabSz="584200">
              <a:defRPr sz="4200">
                <a:solidFill>
                  <a:srgbClr val="000000"/>
                </a:solidFill>
                <a:uFillTx/>
                <a:latin typeface="Helvetica Light"/>
                <a:ea typeface="Helvetica Light"/>
                <a:cs typeface="Helvetica Light"/>
                <a:sym typeface="Helvetica Light"/>
              </a:defRPr>
            </a:lvl1pPr>
          </a:lstStyle>
          <a:p>
            <a:r>
              <a:t>Title Text</a:t>
            </a:r>
          </a:p>
        </p:txBody>
      </p:sp>
      <p:sp>
        <p:nvSpPr>
          <p:cNvPr id="30" name="Shape 30"/>
          <p:cNvSpPr>
            <a:spLocks noGrp="1"/>
          </p:cNvSpPr>
          <p:nvPr>
            <p:ph type="sldNum" sz="quarter" idx="2"/>
          </p:nvPr>
        </p:nvSpPr>
        <p:spPr>
          <a:xfrm>
            <a:off x="4440732" y="6505277"/>
            <a:ext cx="253607" cy="249238"/>
          </a:xfrm>
          <a:prstGeom prst="rect">
            <a:avLst/>
          </a:prstGeom>
        </p:spPr>
        <p:txBody>
          <a:bodyPr lIns="35718" tIns="35718" rIns="35718" bIns="35718"/>
          <a:lstStyle>
            <a:lvl1pPr>
              <a:defRPr sz="1200">
                <a:uFillTx/>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FFFFFF"/>
        </a:solidFill>
        <a:effectLst/>
      </p:bgPr>
    </p:bg>
    <p:spTree>
      <p:nvGrpSpPr>
        <p:cNvPr id="1" name=""/>
        <p:cNvGrpSpPr/>
        <p:nvPr/>
      </p:nvGrpSpPr>
      <p:grpSpPr>
        <a:xfrm>
          <a:off x="0" y="0"/>
          <a:ext cx="0" cy="0"/>
          <a:chOff x="0" y="0"/>
          <a:chExt cx="0" cy="0"/>
        </a:xfrm>
      </p:grpSpPr>
      <p:sp>
        <p:nvSpPr>
          <p:cNvPr id="37" name="Shape 37"/>
          <p:cNvSpPr>
            <a:spLocks noGrp="1"/>
          </p:cNvSpPr>
          <p:nvPr>
            <p:ph type="title"/>
          </p:nvPr>
        </p:nvSpPr>
        <p:spPr>
          <a:xfrm>
            <a:off x="669726" y="312539"/>
            <a:ext cx="7804548" cy="1518047"/>
          </a:xfrm>
          <a:prstGeom prst="rect">
            <a:avLst/>
          </a:prstGeom>
        </p:spPr>
        <p:txBody>
          <a:bodyPr lIns="35718" tIns="35718" rIns="35718" bIns="35718">
            <a:normAutofit/>
          </a:bodyPr>
          <a:lstStyle>
            <a:lvl1pPr marL="0" marR="0" defTabSz="584200">
              <a:defRPr sz="4600">
                <a:solidFill>
                  <a:srgbClr val="000000"/>
                </a:solidFill>
                <a:uFillTx/>
                <a:latin typeface="Helvetica Light"/>
                <a:ea typeface="Helvetica Light"/>
                <a:cs typeface="Helvetica Light"/>
                <a:sym typeface="Helvetica Light"/>
              </a:defRPr>
            </a:lvl1pPr>
          </a:lstStyle>
          <a:p>
            <a:r>
              <a:t>Title Text</a:t>
            </a:r>
          </a:p>
        </p:txBody>
      </p:sp>
      <p:sp>
        <p:nvSpPr>
          <p:cNvPr id="38" name="Shape 38"/>
          <p:cNvSpPr>
            <a:spLocks noGrp="1"/>
          </p:cNvSpPr>
          <p:nvPr>
            <p:ph type="body" idx="1"/>
          </p:nvPr>
        </p:nvSpPr>
        <p:spPr>
          <a:xfrm>
            <a:off x="669726" y="1830585"/>
            <a:ext cx="7804548" cy="4420197"/>
          </a:xfrm>
          <a:prstGeom prst="rect">
            <a:avLst/>
          </a:prstGeom>
        </p:spPr>
        <p:txBody>
          <a:bodyPr lIns="35718" tIns="35718" rIns="35718" bIns="35718">
            <a:normAutofit/>
          </a:bodyPr>
          <a:lstStyle>
            <a:lvl1pPr marL="296333" marR="0" indent="-296333" defTabSz="584200">
              <a:spcBef>
                <a:spcPts val="4200"/>
              </a:spcBef>
              <a:buSzPct val="75000"/>
              <a:defRPr sz="2400">
                <a:solidFill>
                  <a:srgbClr val="000000"/>
                </a:solidFill>
                <a:uFillTx/>
                <a:latin typeface="Helvetica Light"/>
                <a:ea typeface="Helvetica Light"/>
                <a:cs typeface="Helvetica Light"/>
                <a:sym typeface="Helvetica Light"/>
              </a:defRPr>
            </a:lvl1pPr>
            <a:lvl2pPr marL="730250" marR="0" indent="-285750" defTabSz="584200">
              <a:spcBef>
                <a:spcPts val="4200"/>
              </a:spcBef>
              <a:buSzPct val="75000"/>
              <a:defRPr sz="1800">
                <a:solidFill>
                  <a:srgbClr val="000000"/>
                </a:solidFill>
                <a:uFillTx/>
                <a:latin typeface="Helvetica Light"/>
                <a:ea typeface="Helvetica Light"/>
                <a:cs typeface="Helvetica Light"/>
                <a:sym typeface="Helvetica Light"/>
              </a:defRPr>
            </a:lvl2pPr>
            <a:lvl3pPr marL="1198217" marR="0" indent="-309217" defTabSz="584200">
              <a:spcBef>
                <a:spcPts val="4200"/>
              </a:spcBef>
              <a:buSzPct val="75000"/>
              <a:defRPr sz="1600">
                <a:solidFill>
                  <a:srgbClr val="000000"/>
                </a:solidFill>
                <a:uFillTx/>
                <a:latin typeface="Helvetica Light"/>
                <a:ea typeface="Helvetica Light"/>
                <a:cs typeface="Helvetica Light"/>
                <a:sym typeface="Helvetica Light"/>
              </a:defRPr>
            </a:lvl3pPr>
            <a:lvl4pPr marL="1629833" marR="0" indent="-296333" defTabSz="584200">
              <a:spcBef>
                <a:spcPts val="4200"/>
              </a:spcBef>
              <a:buSzPct val="75000"/>
              <a:defRPr sz="2400">
                <a:solidFill>
                  <a:srgbClr val="000000"/>
                </a:solidFill>
                <a:uFillTx/>
                <a:latin typeface="Helvetica Light"/>
                <a:ea typeface="Helvetica Light"/>
                <a:cs typeface="Helvetica Light"/>
                <a:sym typeface="Helvetica Light"/>
              </a:defRPr>
            </a:lvl4pPr>
            <a:lvl5pPr marL="2074333" marR="0" indent="-296333" defTabSz="584200">
              <a:spcBef>
                <a:spcPts val="4200"/>
              </a:spcBef>
              <a:buSzPct val="75000"/>
              <a:buChar char="•"/>
              <a:defRPr sz="2400">
                <a:solidFill>
                  <a:srgbClr val="000000"/>
                </a:solidFill>
                <a:uFillTx/>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39" name="Shape 39"/>
          <p:cNvSpPr>
            <a:spLocks noGrp="1"/>
          </p:cNvSpPr>
          <p:nvPr>
            <p:ph type="sldNum" sz="quarter" idx="2"/>
          </p:nvPr>
        </p:nvSpPr>
        <p:spPr>
          <a:xfrm>
            <a:off x="4440732" y="6505277"/>
            <a:ext cx="253607" cy="249238"/>
          </a:xfrm>
          <a:prstGeom prst="rect">
            <a:avLst/>
          </a:prstGeom>
        </p:spPr>
        <p:txBody>
          <a:bodyPr lIns="35718" tIns="35718" rIns="35718" bIns="35718"/>
          <a:lstStyle>
            <a:lvl1pPr>
              <a:defRPr sz="1200">
                <a:uFillTx/>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p:bg>
      <p:bgPr>
        <a:solidFill>
          <a:srgbClr val="FFFFFF"/>
        </a:solidFill>
        <a:effectLst/>
      </p:bgPr>
    </p:bg>
    <p:spTree>
      <p:nvGrpSpPr>
        <p:cNvPr id="1" name=""/>
        <p:cNvGrpSpPr/>
        <p:nvPr/>
      </p:nvGrpSpPr>
      <p:grpSpPr>
        <a:xfrm>
          <a:off x="0" y="0"/>
          <a:ext cx="0" cy="0"/>
          <a:chOff x="0" y="0"/>
          <a:chExt cx="0" cy="0"/>
        </a:xfrm>
      </p:grpSpPr>
      <p:sp>
        <p:nvSpPr>
          <p:cNvPr id="46" name="Shape 46"/>
          <p:cNvSpPr>
            <a:spLocks noGrp="1"/>
          </p:cNvSpPr>
          <p:nvPr>
            <p:ph type="pic" idx="13"/>
          </p:nvPr>
        </p:nvSpPr>
        <p:spPr>
          <a:xfrm>
            <a:off x="0" y="0"/>
            <a:ext cx="9140216" cy="6858000"/>
          </a:xfrm>
          <a:prstGeom prst="rect">
            <a:avLst/>
          </a:prstGeom>
        </p:spPr>
        <p:txBody>
          <a:bodyPr lIns="91439" tIns="45719" rIns="91439" bIns="45719"/>
          <a:lstStyle/>
          <a:p>
            <a:endParaRPr/>
          </a:p>
        </p:txBody>
      </p:sp>
      <p:sp>
        <p:nvSpPr>
          <p:cNvPr id="47" name="Shape 47"/>
          <p:cNvSpPr>
            <a:spLocks noGrp="1"/>
          </p:cNvSpPr>
          <p:nvPr>
            <p:ph type="sldNum" sz="quarter" idx="2"/>
          </p:nvPr>
        </p:nvSpPr>
        <p:spPr>
          <a:xfrm>
            <a:off x="4440732" y="6505277"/>
            <a:ext cx="253607" cy="249238"/>
          </a:xfrm>
          <a:prstGeom prst="rect">
            <a:avLst/>
          </a:prstGeom>
        </p:spPr>
        <p:txBody>
          <a:bodyPr lIns="35718" tIns="35718" rIns="35718" bIns="35718"/>
          <a:lstStyle>
            <a:lvl1pPr>
              <a:defRPr sz="1200">
                <a:uFillTx/>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4" name="Shape 54"/>
          <p:cNvSpPr>
            <a:spLocks noGrp="1"/>
          </p:cNvSpPr>
          <p:nvPr>
            <p:ph type="title"/>
          </p:nvPr>
        </p:nvSpPr>
        <p:spPr>
          <a:prstGeom prst="rect">
            <a:avLst/>
          </a:prstGeom>
        </p:spPr>
        <p:txBody>
          <a:bodyPr/>
          <a:lstStyle>
            <a:lvl1pPr>
              <a:defRPr>
                <a:uFill>
                  <a:solidFill>
                    <a:srgbClr val="000000"/>
                  </a:solidFill>
                </a:uFill>
              </a:defRPr>
            </a:lvl1pPr>
          </a:lstStyle>
          <a:p>
            <a:r>
              <a:t>Title Text</a:t>
            </a:r>
          </a:p>
        </p:txBody>
      </p:sp>
      <p:sp>
        <p:nvSpPr>
          <p:cNvPr id="55" name="Shape 55"/>
          <p:cNvSpPr>
            <a:spLocks noGrp="1"/>
          </p:cNvSpPr>
          <p:nvPr>
            <p:ph type="body" idx="1"/>
          </p:nvPr>
        </p:nvSpPr>
        <p:spPr>
          <a:prstGeom prst="rect">
            <a:avLst/>
          </a:prstGeom>
        </p:spPr>
        <p:txBody>
          <a:bodyPr/>
          <a:lstStyle>
            <a:lvl1pPr marL="419012" indent="-378372">
              <a:defRPr>
                <a:uFill>
                  <a:solidFill>
                    <a:srgbClr val="000000"/>
                  </a:solidFill>
                </a:uFill>
              </a:defRPr>
            </a:lvl1pPr>
            <a:lvl2pPr>
              <a:defRPr>
                <a:uFill>
                  <a:solidFill>
                    <a:srgbClr val="000000"/>
                  </a:solidFill>
                </a:uFill>
              </a:defRPr>
            </a:lvl2pPr>
            <a:lvl3pPr>
              <a:defRPr>
                <a:uFill>
                  <a:solidFill>
                    <a:srgbClr val="000000"/>
                  </a:solidFill>
                </a:uFill>
              </a:defRPr>
            </a:lvl3pPr>
            <a:lvl4pPr>
              <a:defRPr>
                <a:uFill>
                  <a:solidFill>
                    <a:srgbClr val="000000"/>
                  </a:solidFill>
                </a:uFill>
              </a:defRPr>
            </a:lvl4pPr>
            <a:lvl5pPr>
              <a:defRPr>
                <a:uFill>
                  <a:solidFill>
                    <a:srgbClr val="000000"/>
                  </a:solidFill>
                </a:uFill>
              </a:defRPr>
            </a:lvl5pPr>
          </a:lstStyle>
          <a:p>
            <a:r>
              <a:t>Body Level One</a:t>
            </a:r>
          </a:p>
          <a:p>
            <a:pPr lvl="1"/>
            <a:r>
              <a:t>Body Level Two</a:t>
            </a:r>
          </a:p>
          <a:p>
            <a:pPr lvl="2"/>
            <a:r>
              <a:t>Body Level Three</a:t>
            </a:r>
          </a:p>
          <a:p>
            <a:pPr lvl="3"/>
            <a:r>
              <a:t>Body Level Four</a:t>
            </a:r>
          </a:p>
          <a:p>
            <a:pPr lvl="4"/>
            <a:r>
              <a:t>Body Level Five</a:t>
            </a:r>
          </a:p>
        </p:txBody>
      </p:sp>
      <p:sp>
        <p:nvSpPr>
          <p:cNvPr id="56" name="Shape 5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3" name="Shape 63"/>
          <p:cNvSpPr>
            <a:spLocks noGrp="1"/>
          </p:cNvSpPr>
          <p:nvPr>
            <p:ph type="title"/>
          </p:nvPr>
        </p:nvSpPr>
        <p:spPr>
          <a:prstGeom prst="rect">
            <a:avLst/>
          </a:prstGeom>
        </p:spPr>
        <p:txBody>
          <a:bodyPr/>
          <a:lstStyle/>
          <a:p>
            <a:r>
              <a:t>Title Text</a:t>
            </a:r>
          </a:p>
        </p:txBody>
      </p:sp>
      <p:sp>
        <p:nvSpPr>
          <p:cNvPr id="64" name="Shape 64"/>
          <p:cNvSpPr>
            <a:spLocks noGrp="1"/>
          </p:cNvSpPr>
          <p:nvPr>
            <p:ph type="body" idx="1"/>
          </p:nvPr>
        </p:nvSpPr>
        <p:spPr>
          <a:prstGeom prst="rect">
            <a:avLst/>
          </a:prstGeom>
        </p:spPr>
        <p:txBody>
          <a:bodyPr/>
          <a:lstStyle>
            <a:lvl2pPr marL="783590" indent="-285750">
              <a:buChar char="–"/>
            </a:lvl2pPr>
            <a:lvl4pPr>
              <a:buChar char="–"/>
            </a:lvl4pPr>
          </a:lstStyle>
          <a:p>
            <a:r>
              <a:t>Body Level One</a:t>
            </a:r>
          </a:p>
          <a:p>
            <a:pPr lvl="1"/>
            <a:r>
              <a:t>Body Level Two</a:t>
            </a:r>
          </a:p>
          <a:p>
            <a:pPr lvl="2"/>
            <a:r>
              <a:t>Body Level Three</a:t>
            </a:r>
          </a:p>
          <a:p>
            <a:pPr lvl="3"/>
            <a:r>
              <a:t>Body Level Four</a:t>
            </a:r>
          </a:p>
          <a:p>
            <a:pPr lvl="4"/>
            <a:r>
              <a:t>Body Level Five</a:t>
            </a:r>
          </a:p>
        </p:txBody>
      </p:sp>
      <p:sp>
        <p:nvSpPr>
          <p:cNvPr id="65" name="Shape 6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72" name="Shape 72"/>
          <p:cNvSpPr>
            <a:spLocks noGrp="1"/>
          </p:cNvSpPr>
          <p:nvPr>
            <p:ph type="sldNum" sz="quarter" idx="2"/>
          </p:nvPr>
        </p:nvSpPr>
        <p:spPr>
          <a:xfrm>
            <a:off x="6553200" y="6245225"/>
            <a:ext cx="2133600" cy="288824"/>
          </a:xfrm>
          <a:prstGeom prst="rect">
            <a:avLst/>
          </a:prstGeom>
        </p:spPr>
        <p:txBody>
          <a:bodyPr wrap="square" lIns="45719" tIns="45719" rIns="45719" bIns="45719"/>
          <a:lstStyle>
            <a:lvl1pPr algn="r" defTabSz="914400">
              <a:defRPr>
                <a:uFillTx/>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r>
              <a:t>Title Text</a:t>
            </a:r>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2pPr marL="881888" indent="-384048">
              <a:spcBef>
                <a:spcPts val="600"/>
              </a:spcBef>
              <a:defRPr sz="2800"/>
            </a:lvl2pPr>
            <a:lvl3pPr marL="1183639" indent="-228600">
              <a:spcBef>
                <a:spcPts val="500"/>
              </a:spcBef>
              <a:defRPr sz="2400"/>
            </a:lvl3pPr>
            <a:lvl4pPr marL="1640839" indent="-228600">
              <a:spcBef>
                <a:spcPts val="400"/>
              </a:spcBef>
              <a:defRPr sz="2000"/>
            </a:lvl4pPr>
            <a:lvl5pPr marL="2098039" indent="-228600">
              <a:spcBef>
                <a:spcPts val="400"/>
              </a:spcBef>
              <a:buChar char="»"/>
              <a:defRPr sz="2000"/>
            </a:lvl5p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7463966" y="6245225"/>
            <a:ext cx="312068" cy="298984"/>
          </a:xfrm>
          <a:prstGeom prst="rect">
            <a:avLst/>
          </a:prstGeom>
          <a:ln w="12700">
            <a:miter lim="400000"/>
          </a:ln>
        </p:spPr>
        <p:txBody>
          <a:bodyPr wrap="none" lIns="50800" tIns="50800" rIns="50800" bIns="50800">
            <a:spAutoFit/>
          </a:bodyPr>
          <a:lstStyle>
            <a:lvl1pPr marL="0" marR="0" algn="ctr" defTabSz="584200">
              <a:defRPr sz="1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marL="40639" marR="40639"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
            <a:solidFill>
              <a:srgbClr val="FFFFFF"/>
            </a:solidFill>
          </a:uFill>
          <a:latin typeface="+mn-lt"/>
          <a:ea typeface="+mn-ea"/>
          <a:cs typeface="+mn-cs"/>
          <a:sym typeface="Arial"/>
        </a:defRPr>
      </a:lvl1pPr>
      <a:lvl2pPr marL="40639" marR="40639" indent="228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
            <a:solidFill>
              <a:srgbClr val="FFFFFF"/>
            </a:solidFill>
          </a:uFill>
          <a:latin typeface="+mn-lt"/>
          <a:ea typeface="+mn-ea"/>
          <a:cs typeface="+mn-cs"/>
          <a:sym typeface="Arial"/>
        </a:defRPr>
      </a:lvl2pPr>
      <a:lvl3pPr marL="40639" marR="40639"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
            <a:solidFill>
              <a:srgbClr val="FFFFFF"/>
            </a:solidFill>
          </a:uFill>
          <a:latin typeface="+mn-lt"/>
          <a:ea typeface="+mn-ea"/>
          <a:cs typeface="+mn-cs"/>
          <a:sym typeface="Arial"/>
        </a:defRPr>
      </a:lvl3pPr>
      <a:lvl4pPr marL="40639" marR="40639" indent="685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
            <a:solidFill>
              <a:srgbClr val="FFFFFF"/>
            </a:solidFill>
          </a:uFill>
          <a:latin typeface="+mn-lt"/>
          <a:ea typeface="+mn-ea"/>
          <a:cs typeface="+mn-cs"/>
          <a:sym typeface="Arial"/>
        </a:defRPr>
      </a:lvl4pPr>
      <a:lvl5pPr marL="40639" marR="40639"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
            <a:solidFill>
              <a:srgbClr val="FFFFFF"/>
            </a:solidFill>
          </a:uFill>
          <a:latin typeface="+mn-lt"/>
          <a:ea typeface="+mn-ea"/>
          <a:cs typeface="+mn-cs"/>
          <a:sym typeface="Arial"/>
        </a:defRPr>
      </a:lvl5pPr>
      <a:lvl6pPr marL="40639" marR="40639" indent="11430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
            <a:solidFill>
              <a:srgbClr val="FFFFFF"/>
            </a:solidFill>
          </a:uFill>
          <a:latin typeface="+mn-lt"/>
          <a:ea typeface="+mn-ea"/>
          <a:cs typeface="+mn-cs"/>
          <a:sym typeface="Arial"/>
        </a:defRPr>
      </a:lvl6pPr>
      <a:lvl7pPr marL="40639" marR="40639"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
            <a:solidFill>
              <a:srgbClr val="FFFFFF"/>
            </a:solidFill>
          </a:uFill>
          <a:latin typeface="+mn-lt"/>
          <a:ea typeface="+mn-ea"/>
          <a:cs typeface="+mn-cs"/>
          <a:sym typeface="Arial"/>
        </a:defRPr>
      </a:lvl7pPr>
      <a:lvl8pPr marL="40639" marR="40639" indent="1600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
            <a:solidFill>
              <a:srgbClr val="FFFFFF"/>
            </a:solidFill>
          </a:uFill>
          <a:latin typeface="+mn-lt"/>
          <a:ea typeface="+mn-ea"/>
          <a:cs typeface="+mn-cs"/>
          <a:sym typeface="Arial"/>
        </a:defRPr>
      </a:lvl8pPr>
      <a:lvl9pPr marL="40639" marR="40639"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
            <a:solidFill>
              <a:srgbClr val="FFFFFF"/>
            </a:solidFill>
          </a:uFill>
          <a:latin typeface="+mn-lt"/>
          <a:ea typeface="+mn-ea"/>
          <a:cs typeface="+mn-cs"/>
          <a:sym typeface="Arial"/>
        </a:defRPr>
      </a:lvl9pPr>
    </p:titleStyle>
    <p:bodyStyle>
      <a:lvl1pPr marL="383540" marR="40639" indent="-3429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FFFFFF"/>
          </a:solidFill>
          <a:uFill>
            <a:solidFill>
              <a:srgbClr val="FFFFFF"/>
            </a:solidFill>
          </a:uFill>
          <a:latin typeface="+mn-lt"/>
          <a:ea typeface="+mn-ea"/>
          <a:cs typeface="+mn-cs"/>
          <a:sym typeface="Arial"/>
        </a:defRPr>
      </a:lvl1pPr>
      <a:lvl2pPr marL="824411" marR="40639" indent="-326571"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FFFFFF"/>
          </a:solidFill>
          <a:uFill>
            <a:solidFill>
              <a:srgbClr val="FFFFFF"/>
            </a:solidFill>
          </a:uFill>
          <a:latin typeface="+mn-lt"/>
          <a:ea typeface="+mn-ea"/>
          <a:cs typeface="+mn-cs"/>
          <a:sym typeface="Arial"/>
        </a:defRPr>
      </a:lvl2pPr>
      <a:lvl3pPr marL="1259839" marR="40639"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FFFFFF"/>
          </a:solidFill>
          <a:uFill>
            <a:solidFill>
              <a:srgbClr val="FFFFFF"/>
            </a:solidFill>
          </a:uFill>
          <a:latin typeface="+mn-lt"/>
          <a:ea typeface="+mn-ea"/>
          <a:cs typeface="+mn-cs"/>
          <a:sym typeface="Arial"/>
        </a:defRPr>
      </a:lvl3pPr>
      <a:lvl4pPr marL="1778000" marR="40639"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FFFFFF"/>
          </a:solidFill>
          <a:uFill>
            <a:solidFill>
              <a:srgbClr val="FFFFFF"/>
            </a:solidFill>
          </a:uFill>
          <a:latin typeface="+mn-lt"/>
          <a:ea typeface="+mn-ea"/>
          <a:cs typeface="+mn-cs"/>
          <a:sym typeface="Arial"/>
        </a:defRPr>
      </a:lvl4pPr>
      <a:lvl5pPr marL="2235200" marR="40639"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FFFFFF"/>
          </a:solidFill>
          <a:uFill>
            <a:solidFill>
              <a:srgbClr val="FFFFFF"/>
            </a:solidFill>
          </a:uFill>
          <a:latin typeface="+mn-lt"/>
          <a:ea typeface="+mn-ea"/>
          <a:cs typeface="+mn-cs"/>
          <a:sym typeface="Arial"/>
        </a:defRPr>
      </a:lvl5pPr>
      <a:lvl6pPr marL="2235200" marR="40639"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FFFFFF"/>
          </a:solidFill>
          <a:uFill>
            <a:solidFill>
              <a:srgbClr val="FFFFFF"/>
            </a:solidFill>
          </a:uFill>
          <a:latin typeface="+mn-lt"/>
          <a:ea typeface="+mn-ea"/>
          <a:cs typeface="+mn-cs"/>
          <a:sym typeface="Arial"/>
        </a:defRPr>
      </a:lvl6pPr>
      <a:lvl7pPr marL="2235200" marR="40639"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FFFFFF"/>
          </a:solidFill>
          <a:uFill>
            <a:solidFill>
              <a:srgbClr val="FFFFFF"/>
            </a:solidFill>
          </a:uFill>
          <a:latin typeface="+mn-lt"/>
          <a:ea typeface="+mn-ea"/>
          <a:cs typeface="+mn-cs"/>
          <a:sym typeface="Arial"/>
        </a:defRPr>
      </a:lvl7pPr>
      <a:lvl8pPr marL="2235200" marR="40639"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FFFFFF"/>
          </a:solidFill>
          <a:uFill>
            <a:solidFill>
              <a:srgbClr val="FFFFFF"/>
            </a:solidFill>
          </a:uFill>
          <a:latin typeface="+mn-lt"/>
          <a:ea typeface="+mn-ea"/>
          <a:cs typeface="+mn-cs"/>
          <a:sym typeface="Arial"/>
        </a:defRPr>
      </a:lvl8pPr>
      <a:lvl9pPr marL="2235200" marR="40639"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FFFFFF"/>
          </a:solidFill>
          <a:uFill>
            <a:solidFill>
              <a:srgbClr val="FFFFFF"/>
            </a:solidFill>
          </a:uFill>
          <a:latin typeface="+mn-lt"/>
          <a:ea typeface="+mn-ea"/>
          <a:cs typeface="+mn-cs"/>
          <a:sym typeface="Arial"/>
        </a:defRPr>
      </a:lvl9pPr>
    </p:bodyStyle>
    <p:otherStyle>
      <a:lvl1pPr marL="0" marR="0" indent="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1pPr>
      <a:lvl2pPr marL="0" marR="0" indent="22860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2pPr>
      <a:lvl3pPr marL="0" marR="0" indent="45720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3pPr>
      <a:lvl4pPr marL="0" marR="0" indent="68580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4pPr>
      <a:lvl5pPr marL="0" marR="0" indent="91440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5pPr>
      <a:lvl6pPr marL="0" marR="0" indent="114300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6pPr>
      <a:lvl7pPr marL="0" marR="0" indent="137160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7pPr>
      <a:lvl8pPr marL="0" marR="0" indent="160020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8pPr>
      <a:lvl9pPr marL="0" marR="0" indent="182880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if"/><Relationship Id="rId1" Type="http://schemas.openxmlformats.org/officeDocument/2006/relationships/slideLayout" Target="../slideLayouts/slideLayout7.xml"/><Relationship Id="rId5" Type="http://schemas.openxmlformats.org/officeDocument/2006/relationships/image" Target="../media/image9.tif"/><Relationship Id="rId4" Type="http://schemas.openxmlformats.org/officeDocument/2006/relationships/image" Target="../media/image8.t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asted-image.tif"/>
          <p:cNvPicPr>
            <a:picLocks noChangeAspect="1"/>
          </p:cNvPicPr>
          <p:nvPr/>
        </p:nvPicPr>
        <p:blipFill>
          <a:blip r:embed="rId2">
            <a:extLst/>
          </a:blip>
          <a:srcRect l="10710" t="11391" r="10710" b="11391"/>
          <a:stretch>
            <a:fillRect/>
          </a:stretch>
        </p:blipFill>
        <p:spPr>
          <a:xfrm>
            <a:off x="916781" y="-70381"/>
            <a:ext cx="7310359" cy="7183574"/>
          </a:xfrm>
          <a:prstGeom prst="rect">
            <a:avLst/>
          </a:prstGeom>
        </p:spPr>
      </p:pic>
      <p:sp>
        <p:nvSpPr>
          <p:cNvPr id="82" name="Shape 82"/>
          <p:cNvSpPr>
            <a:spLocks noGrp="1"/>
          </p:cNvSpPr>
          <p:nvPr>
            <p:ph type="title"/>
          </p:nvPr>
        </p:nvSpPr>
        <p:spPr>
          <a:xfrm>
            <a:off x="610531" y="248483"/>
            <a:ext cx="8229601" cy="1508126"/>
          </a:xfrm>
          <a:prstGeom prst="rect">
            <a:avLst/>
          </a:prstGeom>
        </p:spPr>
        <p:txBody>
          <a:bodyPr/>
          <a:lstStyle>
            <a:lvl1pPr>
              <a:defRPr sz="4900">
                <a:solidFill>
                  <a:schemeClr val="accent3">
                    <a:satOff val="18648"/>
                    <a:lumOff val="5971"/>
                  </a:schemeClr>
                </a:solidFill>
                <a:latin typeface="Chalkduster"/>
                <a:ea typeface="Chalkduster"/>
                <a:cs typeface="Chalkduster"/>
                <a:sym typeface="Chalkduster"/>
              </a:defRPr>
            </a:lvl1pPr>
          </a:lstStyle>
          <a:p>
            <a:r>
              <a:t>Blood Covenant</a:t>
            </a:r>
          </a:p>
        </p:txBody>
      </p:sp>
      <p:sp>
        <p:nvSpPr>
          <p:cNvPr id="83" name="Shape 83"/>
          <p:cNvSpPr>
            <a:spLocks noGrp="1"/>
          </p:cNvSpPr>
          <p:nvPr>
            <p:ph type="sldNum" sz="quarter" idx="2"/>
          </p:nvPr>
        </p:nvSpPr>
        <p:spPr>
          <a:xfrm>
            <a:off x="7513408" y="6245225"/>
            <a:ext cx="213184" cy="298984"/>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a:t>
            </a:fld>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a:spLocks noGrp="1"/>
          </p:cNvSpPr>
          <p:nvPr>
            <p:ph type="title"/>
          </p:nvPr>
        </p:nvSpPr>
        <p:spPr>
          <a:prstGeom prst="rect">
            <a:avLst/>
          </a:prstGeom>
        </p:spPr>
        <p:txBody>
          <a:bodyPr/>
          <a:lstStyle/>
          <a:p>
            <a:r>
              <a:t>Progression of the Covenant</a:t>
            </a:r>
          </a:p>
        </p:txBody>
      </p:sp>
      <p:sp>
        <p:nvSpPr>
          <p:cNvPr id="116" name="Shape 116"/>
          <p:cNvSpPr>
            <a:spLocks noGrp="1"/>
          </p:cNvSpPr>
          <p:nvPr>
            <p:ph type="body" idx="1"/>
          </p:nvPr>
        </p:nvSpPr>
        <p:spPr>
          <a:xfrm>
            <a:off x="457200" y="1476342"/>
            <a:ext cx="8229600" cy="5097259"/>
          </a:xfrm>
          <a:prstGeom prst="rect">
            <a:avLst/>
          </a:prstGeom>
        </p:spPr>
        <p:txBody>
          <a:bodyPr/>
          <a:lstStyle/>
          <a:p>
            <a:pPr marL="383539" indent="-342899">
              <a:defRPr sz="2900"/>
            </a:pPr>
            <a:r>
              <a:rPr dirty="0"/>
              <a:t>The Promise - Genesis 12:1-3</a:t>
            </a:r>
          </a:p>
          <a:p>
            <a:pPr marL="840739" lvl="1" indent="-342899">
              <a:spcBef>
                <a:spcPts val="700"/>
              </a:spcBef>
              <a:defRPr sz="2500"/>
            </a:pPr>
            <a:r>
              <a:rPr dirty="0"/>
              <a:t>I will make you a great nation</a:t>
            </a:r>
          </a:p>
          <a:p>
            <a:pPr marL="840739" lvl="1" indent="-342899">
              <a:spcBef>
                <a:spcPts val="700"/>
              </a:spcBef>
              <a:defRPr sz="2500"/>
            </a:pPr>
            <a:r>
              <a:rPr dirty="0"/>
              <a:t>I will bless you and make your name great</a:t>
            </a:r>
          </a:p>
          <a:p>
            <a:pPr marL="840739" lvl="1" indent="-342899">
              <a:spcBef>
                <a:spcPts val="700"/>
              </a:spcBef>
              <a:defRPr sz="2500"/>
            </a:pPr>
            <a:r>
              <a:rPr dirty="0"/>
              <a:t>You are to be a blessing</a:t>
            </a:r>
          </a:p>
          <a:p>
            <a:pPr marL="840739" lvl="1" indent="-342899">
              <a:spcBef>
                <a:spcPts val="700"/>
              </a:spcBef>
              <a:defRPr sz="2500"/>
            </a:pPr>
            <a:r>
              <a:rPr dirty="0"/>
              <a:t>All the families of the earth will be blessed</a:t>
            </a:r>
          </a:p>
          <a:p>
            <a:pPr marL="840739" lvl="1" indent="-342899">
              <a:spcBef>
                <a:spcPts val="700"/>
              </a:spcBef>
              <a:defRPr sz="2500"/>
            </a:pPr>
            <a:r>
              <a:rPr dirty="0"/>
              <a:t>Abram builds an altar - confirms the promise</a:t>
            </a:r>
          </a:p>
          <a:p>
            <a:pPr marL="383539" indent="-342899">
              <a:defRPr sz="2900"/>
            </a:pPr>
            <a:r>
              <a:rPr dirty="0"/>
              <a:t>They go into Egypt </a:t>
            </a:r>
            <a:r>
              <a:rPr lang="en-US" dirty="0" smtClean="0"/>
              <a:t>–</a:t>
            </a:r>
            <a:r>
              <a:rPr dirty="0" smtClean="0"/>
              <a:t> Prophetic</a:t>
            </a:r>
            <a:r>
              <a:rPr lang="en-US" dirty="0" smtClean="0"/>
              <a:t> Foreshadow</a:t>
            </a:r>
            <a:endParaRPr dirty="0"/>
          </a:p>
          <a:p>
            <a:pPr marL="840739" lvl="1" indent="-342899">
              <a:spcBef>
                <a:spcPts val="700"/>
              </a:spcBef>
              <a:defRPr sz="2500"/>
            </a:pPr>
            <a:r>
              <a:rPr dirty="0"/>
              <a:t>Sarai the bride is taken by Pharaoh </a:t>
            </a:r>
          </a:p>
          <a:p>
            <a:pPr marL="840739" lvl="1" indent="-342899">
              <a:spcBef>
                <a:spcPts val="700"/>
              </a:spcBef>
              <a:defRPr sz="2500"/>
            </a:pPr>
            <a:r>
              <a:rPr dirty="0"/>
              <a:t>They are delivered out with plagues on Egypt</a:t>
            </a:r>
          </a:p>
        </p:txBody>
      </p:sp>
      <p:sp>
        <p:nvSpPr>
          <p:cNvPr id="117" name="Shape 117"/>
          <p:cNvSpPr>
            <a:spLocks noGrp="1"/>
          </p:cNvSpPr>
          <p:nvPr>
            <p:ph type="sldNum" sz="quarter" idx="2"/>
          </p:nvPr>
        </p:nvSpPr>
        <p:spPr>
          <a:xfrm>
            <a:off x="7513408" y="6245225"/>
            <a:ext cx="213184" cy="298984"/>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a:t>
            </a:fld>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title"/>
          </p:nvPr>
        </p:nvSpPr>
        <p:spPr>
          <a:prstGeom prst="rect">
            <a:avLst/>
          </a:prstGeom>
        </p:spPr>
        <p:txBody>
          <a:bodyPr/>
          <a:lstStyle/>
          <a:p>
            <a:r>
              <a:t>Progression of the Covenant</a:t>
            </a:r>
          </a:p>
        </p:txBody>
      </p:sp>
      <p:sp>
        <p:nvSpPr>
          <p:cNvPr id="120" name="Shape 120"/>
          <p:cNvSpPr>
            <a:spLocks noGrp="1"/>
          </p:cNvSpPr>
          <p:nvPr>
            <p:ph type="body" idx="1"/>
          </p:nvPr>
        </p:nvSpPr>
        <p:spPr>
          <a:xfrm>
            <a:off x="457200" y="1476342"/>
            <a:ext cx="8229600" cy="5097259"/>
          </a:xfrm>
          <a:prstGeom prst="rect">
            <a:avLst/>
          </a:prstGeom>
        </p:spPr>
        <p:txBody>
          <a:bodyPr/>
          <a:lstStyle/>
          <a:p>
            <a:pPr marL="383539" indent="-342899">
              <a:defRPr sz="2900"/>
            </a:pPr>
            <a:r>
              <a:t>Wealth, Land and Descendants - Genesis 13</a:t>
            </a:r>
          </a:p>
          <a:p>
            <a:pPr marL="840739" lvl="1" indent="-342899">
              <a:spcBef>
                <a:spcPts val="700"/>
              </a:spcBef>
              <a:defRPr sz="2500"/>
            </a:pPr>
            <a:r>
              <a:t>Wealth - 13:2</a:t>
            </a:r>
          </a:p>
          <a:p>
            <a:pPr marL="840739" lvl="1" indent="-342899">
              <a:spcBef>
                <a:spcPts val="700"/>
              </a:spcBef>
              <a:defRPr sz="2500"/>
            </a:pPr>
            <a:r>
              <a:t>Land - 13:14-15</a:t>
            </a:r>
          </a:p>
          <a:p>
            <a:pPr marL="840739" lvl="1" indent="-342899">
              <a:spcBef>
                <a:spcPts val="700"/>
              </a:spcBef>
              <a:defRPr sz="2500"/>
            </a:pPr>
            <a:r>
              <a:t>Descendents - 13:16-17</a:t>
            </a:r>
          </a:p>
          <a:p>
            <a:pPr marL="840739" lvl="1" indent="-342899">
              <a:spcBef>
                <a:spcPts val="700"/>
              </a:spcBef>
              <a:defRPr sz="2500"/>
            </a:pPr>
            <a:r>
              <a:t>Abram builds an altar</a:t>
            </a:r>
          </a:p>
          <a:p>
            <a:pPr marL="326389" indent="-285749">
              <a:spcBef>
                <a:spcPts val="600"/>
              </a:spcBef>
              <a:defRPr sz="2900"/>
            </a:pPr>
            <a:r>
              <a:t>Abram was given a Land Grant</a:t>
            </a:r>
          </a:p>
          <a:p>
            <a:pPr marL="840739" lvl="1" indent="-342899">
              <a:spcBef>
                <a:spcPts val="700"/>
              </a:spcBef>
              <a:defRPr sz="2500"/>
            </a:pPr>
            <a:r>
              <a:t>a “royal grant” covenant common in ancient Near Eastern cultures</a:t>
            </a:r>
          </a:p>
          <a:p>
            <a:pPr marL="840739" lvl="1" indent="-342899">
              <a:spcBef>
                <a:spcPts val="700"/>
              </a:spcBef>
              <a:defRPr sz="2500"/>
            </a:pPr>
            <a:r>
              <a:t>it is a gift of land and dynasty</a:t>
            </a:r>
          </a:p>
          <a:p>
            <a:pPr marL="840739" lvl="1" indent="-342899">
              <a:spcBef>
                <a:spcPts val="700"/>
              </a:spcBef>
              <a:defRPr sz="2500"/>
            </a:pPr>
            <a:r>
              <a:t>prominent in the Suzerain-Vassal relationship </a:t>
            </a:r>
          </a:p>
        </p:txBody>
      </p:sp>
      <p:sp>
        <p:nvSpPr>
          <p:cNvPr id="121" name="Shape 12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11</a:t>
            </a:fld>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title"/>
          </p:nvPr>
        </p:nvSpPr>
        <p:spPr>
          <a:prstGeom prst="rect">
            <a:avLst/>
          </a:prstGeom>
        </p:spPr>
        <p:txBody>
          <a:bodyPr/>
          <a:lstStyle/>
          <a:p>
            <a:r>
              <a:t>Suzerain - Vassal Relationship</a:t>
            </a:r>
          </a:p>
        </p:txBody>
      </p:sp>
      <p:sp>
        <p:nvSpPr>
          <p:cNvPr id="126" name="Shape 126"/>
          <p:cNvSpPr>
            <a:spLocks noGrp="1"/>
          </p:cNvSpPr>
          <p:nvPr>
            <p:ph type="sldNum" sz="quarter" idx="2"/>
          </p:nvPr>
        </p:nvSpPr>
        <p:spPr>
          <a:xfrm>
            <a:off x="7470564" y="6245225"/>
            <a:ext cx="298872" cy="298984"/>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12</a:t>
            </a:fld>
            <a:endParaRPr/>
          </a:p>
        </p:txBody>
      </p:sp>
      <p:pic>
        <p:nvPicPr>
          <p:cNvPr id="127" name="pasted-image.tiff"/>
          <p:cNvPicPr>
            <a:picLocks noChangeAspect="1"/>
          </p:cNvPicPr>
          <p:nvPr/>
        </p:nvPicPr>
        <p:blipFill>
          <a:blip r:embed="rId2">
            <a:extLst/>
          </a:blip>
          <a:stretch>
            <a:fillRect/>
          </a:stretch>
        </p:blipFill>
        <p:spPr>
          <a:xfrm>
            <a:off x="0" y="1683961"/>
            <a:ext cx="9144000" cy="3490078"/>
          </a:xfrm>
          <a:prstGeom prst="rect">
            <a:avLst/>
          </a:prstGeom>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prstGeom prst="rect">
            <a:avLst/>
          </a:prstGeom>
        </p:spPr>
        <p:txBody>
          <a:bodyPr/>
          <a:lstStyle/>
          <a:p>
            <a:r>
              <a:t>Progression of the Covenant</a:t>
            </a:r>
          </a:p>
        </p:txBody>
      </p:sp>
      <p:sp>
        <p:nvSpPr>
          <p:cNvPr id="130" name="Shape 130"/>
          <p:cNvSpPr>
            <a:spLocks noGrp="1"/>
          </p:cNvSpPr>
          <p:nvPr>
            <p:ph type="body" idx="1"/>
          </p:nvPr>
        </p:nvSpPr>
        <p:spPr>
          <a:xfrm>
            <a:off x="457199" y="1463694"/>
            <a:ext cx="8229601" cy="5097259"/>
          </a:xfrm>
          <a:prstGeom prst="rect">
            <a:avLst/>
          </a:prstGeom>
        </p:spPr>
        <p:txBody>
          <a:bodyPr/>
          <a:lstStyle/>
          <a:p>
            <a:pPr marL="383539" indent="-342899">
              <a:defRPr sz="2900"/>
            </a:pPr>
            <a:r>
              <a:t>Melchizedek Priest confirms the Covenant - Gen 14:18-20</a:t>
            </a:r>
          </a:p>
          <a:p>
            <a:pPr marL="840739" lvl="1" indent="-342899">
              <a:spcBef>
                <a:spcPts val="700"/>
              </a:spcBef>
              <a:defRPr sz="2500"/>
            </a:pPr>
            <a:r>
              <a:t>meets Abram at Shalem - “Shalom (Peace)”</a:t>
            </a:r>
          </a:p>
          <a:p>
            <a:pPr marL="840739" lvl="1" indent="-342899">
              <a:spcBef>
                <a:spcPts val="700"/>
              </a:spcBef>
              <a:defRPr sz="2500"/>
            </a:pPr>
            <a:r>
              <a:t>Blesses Abram</a:t>
            </a:r>
          </a:p>
          <a:p>
            <a:pPr marL="840739" lvl="1" indent="-342899">
              <a:spcBef>
                <a:spcPts val="700"/>
              </a:spcBef>
              <a:defRPr sz="2500"/>
            </a:pPr>
            <a:r>
              <a:t>Abram tithes him a tenth of everything</a:t>
            </a:r>
          </a:p>
          <a:p>
            <a:pPr marL="383539" indent="-342899">
              <a:defRPr sz="2900"/>
            </a:pPr>
            <a:r>
              <a:t>Malki - Tzedek = is a Position, not a Person</a:t>
            </a:r>
          </a:p>
          <a:p>
            <a:pPr marL="383539" indent="-342899">
              <a:defRPr sz="2900"/>
            </a:pPr>
            <a:r>
              <a:t>Melek Tzaddik = a righteous king</a:t>
            </a:r>
          </a:p>
          <a:p>
            <a:pPr marL="383539" indent="-342899">
              <a:defRPr sz="2900"/>
            </a:pPr>
            <a:r>
              <a:t>The Melchizedek Priest when Abram was alive was Shem</a:t>
            </a:r>
          </a:p>
        </p:txBody>
      </p:sp>
      <p:sp>
        <p:nvSpPr>
          <p:cNvPr id="131" name="Shape 13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13</a:t>
            </a:fld>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title"/>
          </p:nvPr>
        </p:nvSpPr>
        <p:spPr>
          <a:prstGeom prst="rect">
            <a:avLst/>
          </a:prstGeom>
        </p:spPr>
        <p:txBody>
          <a:bodyPr/>
          <a:lstStyle/>
          <a:p>
            <a:r>
              <a:t>The Melchizedek Priesthood</a:t>
            </a:r>
          </a:p>
        </p:txBody>
      </p:sp>
      <p:sp>
        <p:nvSpPr>
          <p:cNvPr id="134" name="Shape 134"/>
          <p:cNvSpPr>
            <a:spLocks noGrp="1"/>
          </p:cNvSpPr>
          <p:nvPr>
            <p:ph type="body" idx="1"/>
          </p:nvPr>
        </p:nvSpPr>
        <p:spPr>
          <a:prstGeom prst="rect">
            <a:avLst/>
          </a:prstGeom>
        </p:spPr>
        <p:txBody>
          <a:bodyPr/>
          <a:lstStyle/>
          <a:p>
            <a:r>
              <a:t>One who has the position of Firstborn, High Priest, and King</a:t>
            </a:r>
          </a:p>
          <a:p>
            <a:pPr lvl="1"/>
            <a:r>
              <a:t>able to rule and reign others</a:t>
            </a:r>
          </a:p>
          <a:p>
            <a:pPr lvl="1"/>
            <a:r>
              <a:t>a kinsman redeemer</a:t>
            </a:r>
          </a:p>
          <a:p>
            <a:pPr lvl="1"/>
            <a:r>
              <a:t>a faithful son</a:t>
            </a:r>
          </a:p>
          <a:p>
            <a:pPr lvl="1"/>
            <a:r>
              <a:t>willing to lay down his life for others</a:t>
            </a:r>
          </a:p>
          <a:p>
            <a:r>
              <a:t>He has priestly rights and receives tithes</a:t>
            </a:r>
          </a:p>
          <a:p>
            <a:r>
              <a:t>Must be the oldest firstborn son, living on the earth who had the leadership position</a:t>
            </a:r>
          </a:p>
        </p:txBody>
      </p:sp>
      <p:sp>
        <p:nvSpPr>
          <p:cNvPr id="135" name="Shape 13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14</a:t>
            </a:fld>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prstGeom prst="rect">
            <a:avLst/>
          </a:prstGeom>
        </p:spPr>
        <p:txBody>
          <a:bodyPr/>
          <a:lstStyle/>
          <a:p>
            <a:r>
              <a:t>Progression of the Covenant</a:t>
            </a:r>
          </a:p>
        </p:txBody>
      </p:sp>
      <p:sp>
        <p:nvSpPr>
          <p:cNvPr id="138" name="Shape 138"/>
          <p:cNvSpPr>
            <a:spLocks noGrp="1"/>
          </p:cNvSpPr>
          <p:nvPr>
            <p:ph type="body" idx="1"/>
          </p:nvPr>
        </p:nvSpPr>
        <p:spPr>
          <a:xfrm>
            <a:off x="457200" y="1476342"/>
            <a:ext cx="8229600" cy="5097259"/>
          </a:xfrm>
          <a:prstGeom prst="rect">
            <a:avLst/>
          </a:prstGeom>
        </p:spPr>
        <p:txBody>
          <a:bodyPr/>
          <a:lstStyle/>
          <a:p>
            <a:pPr marL="383539" indent="-342899">
              <a:defRPr sz="2900"/>
            </a:pPr>
            <a:r>
              <a:t>Protection - Genesis 15</a:t>
            </a:r>
          </a:p>
          <a:p>
            <a:pPr marL="824411" lvl="1" indent="-326571">
              <a:spcBef>
                <a:spcPts val="700"/>
              </a:spcBef>
              <a:buChar char="–"/>
              <a:defRPr sz="2900"/>
            </a:pPr>
            <a:r>
              <a:t>A Suzerain offers protection to the Vassal king</a:t>
            </a:r>
          </a:p>
          <a:p>
            <a:pPr marL="824411" lvl="1" indent="-326571">
              <a:spcBef>
                <a:spcPts val="700"/>
              </a:spcBef>
              <a:buChar char="–"/>
              <a:defRPr sz="2900"/>
            </a:pPr>
            <a:r>
              <a:t>He exchanges weapons with him and promises his sword</a:t>
            </a:r>
          </a:p>
          <a:p>
            <a:pPr marL="383539" indent="-342899">
              <a:defRPr sz="2900"/>
            </a:pPr>
            <a:r>
              <a:t>Abraham </a:t>
            </a:r>
            <a:r>
              <a:rPr>
                <a:solidFill>
                  <a:schemeClr val="accent3">
                    <a:satOff val="18648"/>
                    <a:lumOff val="5971"/>
                  </a:schemeClr>
                </a:solidFill>
              </a:rPr>
              <a:t>Believes - </a:t>
            </a:r>
            <a:r>
              <a:t>Genesis 15</a:t>
            </a:r>
          </a:p>
        </p:txBody>
      </p:sp>
      <p:sp>
        <p:nvSpPr>
          <p:cNvPr id="139" name="Shape 139"/>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15</a:t>
            </a:fld>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title"/>
          </p:nvPr>
        </p:nvSpPr>
        <p:spPr>
          <a:prstGeom prst="rect">
            <a:avLst/>
          </a:prstGeom>
        </p:spPr>
        <p:txBody>
          <a:bodyPr/>
          <a:lstStyle/>
          <a:p>
            <a:r>
              <a:t>Progression of the Covenant</a:t>
            </a:r>
          </a:p>
        </p:txBody>
      </p:sp>
      <p:sp>
        <p:nvSpPr>
          <p:cNvPr id="142" name="Shape 142"/>
          <p:cNvSpPr>
            <a:spLocks noGrp="1"/>
          </p:cNvSpPr>
          <p:nvPr>
            <p:ph type="body" idx="1"/>
          </p:nvPr>
        </p:nvSpPr>
        <p:spPr>
          <a:xfrm>
            <a:off x="457200" y="1842975"/>
            <a:ext cx="8229600" cy="4159475"/>
          </a:xfrm>
          <a:prstGeom prst="rect">
            <a:avLst/>
          </a:prstGeom>
        </p:spPr>
        <p:txBody>
          <a:bodyPr/>
          <a:lstStyle/>
          <a:p>
            <a:pPr marL="383540" indent="-342900"/>
            <a:r>
              <a:rPr dirty="0"/>
              <a:t>The Walk of Blood - Genesis </a:t>
            </a:r>
            <a:r>
              <a:rPr dirty="0" smtClean="0"/>
              <a:t>15</a:t>
            </a:r>
            <a:endParaRPr lang="en-US" dirty="0" smtClean="0"/>
          </a:p>
          <a:p>
            <a:pPr marL="846416" lvl="1" indent="-342900"/>
            <a:r>
              <a:rPr lang="en-US" dirty="0" smtClean="0"/>
              <a:t>They determine the Terms of the Covenant</a:t>
            </a:r>
          </a:p>
          <a:p>
            <a:pPr marL="846416" lvl="1" indent="-342900"/>
            <a:r>
              <a:rPr lang="en-US" dirty="0" smtClean="0"/>
              <a:t>They seal it with a blood sacrifice</a:t>
            </a:r>
          </a:p>
          <a:p>
            <a:pPr marL="846416" lvl="1" indent="-342900"/>
            <a:r>
              <a:rPr lang="en-US" dirty="0" smtClean="0"/>
              <a:t>They walk between the pieces</a:t>
            </a:r>
            <a:endParaRPr dirty="0"/>
          </a:p>
        </p:txBody>
      </p:sp>
      <p:sp>
        <p:nvSpPr>
          <p:cNvPr id="143" name="Shape 14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16</a:t>
            </a:fld>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17</a:t>
            </a:fld>
            <a:endParaRPr/>
          </a:p>
        </p:txBody>
      </p:sp>
      <p:pic>
        <p:nvPicPr>
          <p:cNvPr id="146" name="pasted-image.tif"/>
          <p:cNvPicPr>
            <a:picLocks noChangeAspect="1"/>
          </p:cNvPicPr>
          <p:nvPr/>
        </p:nvPicPr>
        <p:blipFill>
          <a:blip r:embed="rId2">
            <a:extLst/>
          </a:blip>
          <a:stretch>
            <a:fillRect/>
          </a:stretch>
        </p:blipFill>
        <p:spPr>
          <a:xfrm>
            <a:off x="345811" y="12777"/>
            <a:ext cx="8528578" cy="6832446"/>
          </a:xfrm>
          <a:prstGeom prst="rect">
            <a:avLst/>
          </a:prstGeom>
        </p:spPr>
      </p:pic>
      <p:pic>
        <p:nvPicPr>
          <p:cNvPr id="147" name="pasted-image.png"/>
          <p:cNvPicPr>
            <a:picLocks noChangeAspect="1"/>
          </p:cNvPicPr>
          <p:nvPr/>
        </p:nvPicPr>
        <p:blipFill>
          <a:blip r:embed="rId3">
            <a:extLst/>
          </a:blip>
          <a:srcRect l="36593" r="16193" b="16953"/>
          <a:stretch>
            <a:fillRect/>
          </a:stretch>
        </p:blipFill>
        <p:spPr>
          <a:xfrm>
            <a:off x="3289300" y="711766"/>
            <a:ext cx="1534999" cy="1951182"/>
          </a:xfrm>
          <a:prstGeom prst="rect">
            <a:avLst/>
          </a:prstGeom>
        </p:spPr>
      </p:pic>
      <p:pic>
        <p:nvPicPr>
          <p:cNvPr id="148" name="pasted-image.png"/>
          <p:cNvPicPr>
            <a:picLocks noChangeAspect="1"/>
          </p:cNvPicPr>
          <p:nvPr/>
        </p:nvPicPr>
        <p:blipFill>
          <a:blip r:embed="rId3">
            <a:extLst/>
          </a:blip>
          <a:srcRect l="2396" t="2414" r="57819" b="15876"/>
          <a:stretch>
            <a:fillRect/>
          </a:stretch>
        </p:blipFill>
        <p:spPr>
          <a:xfrm>
            <a:off x="4935318" y="3146863"/>
            <a:ext cx="1414894" cy="2100011"/>
          </a:xfrm>
          <a:prstGeom prst="rect">
            <a:avLst/>
          </a:prstGeom>
        </p:spPr>
      </p:pic>
      <p:pic>
        <p:nvPicPr>
          <p:cNvPr id="149" name="pasted-image.tiff"/>
          <p:cNvPicPr>
            <a:picLocks noChangeAspect="1"/>
          </p:cNvPicPr>
          <p:nvPr/>
        </p:nvPicPr>
        <p:blipFill>
          <a:blip r:embed="rId4">
            <a:extLst/>
          </a:blip>
          <a:srcRect l="13858" r="27459"/>
          <a:stretch>
            <a:fillRect/>
          </a:stretch>
        </p:blipFill>
        <p:spPr>
          <a:xfrm>
            <a:off x="3133705" y="579564"/>
            <a:ext cx="1934759" cy="2320740"/>
          </a:xfrm>
          <a:prstGeom prst="rect">
            <a:avLst/>
          </a:prstGeom>
        </p:spPr>
      </p:pic>
      <p:pic>
        <p:nvPicPr>
          <p:cNvPr id="150" name="pasted-image.tiff"/>
          <p:cNvPicPr>
            <a:picLocks noChangeAspect="1"/>
          </p:cNvPicPr>
          <p:nvPr/>
        </p:nvPicPr>
        <p:blipFill>
          <a:blip r:embed="rId5">
            <a:extLst/>
          </a:blip>
          <a:srcRect l="50065" t="8837" r="27655" b="44409"/>
          <a:stretch>
            <a:fillRect/>
          </a:stretch>
        </p:blipFill>
        <p:spPr>
          <a:xfrm>
            <a:off x="4646701" y="3123200"/>
            <a:ext cx="2218642" cy="2147047"/>
          </a:xfrm>
          <a:prstGeom prst="rect">
            <a:avLst/>
          </a:prstGeom>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2" nodeType="clickEffect">
                                  <p:stCondLst>
                                    <p:cond delay="0"/>
                                  </p:stCondLst>
                                  <p:iterate>
                                    <p:tmAbs val="0"/>
                                  </p:iterate>
                                  <p:childTnLst>
                                    <p:set>
                                      <p:cBhvr>
                                        <p:cTn id="10" fill="hold"/>
                                        <p:tgtEl>
                                          <p:spTgt spid="148"/>
                                        </p:tgtEl>
                                        <p:attrNameLst>
                                          <p:attrName>style.visibility</p:attrName>
                                        </p:attrNameLst>
                                      </p:cBhvr>
                                      <p:to>
                                        <p:strVal val="visible"/>
                                      </p:to>
                                    </p:set>
                                    <p:animEffect transition="in" filter="wipe(down)">
                                      <p:cBhvr>
                                        <p:cTn id="11" dur="1250"/>
                                        <p:tgtEl>
                                          <p:spTgt spid="14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3" nodeType="clickEffect">
                                  <p:stCondLst>
                                    <p:cond delay="0"/>
                                  </p:stCondLst>
                                  <p:iterate>
                                    <p:tmAbs val="0"/>
                                  </p:iterate>
                                  <p:childTnLst>
                                    <p:set>
                                      <p:cBhvr>
                                        <p:cTn id="15" fill="hold"/>
                                        <p:tgtEl>
                                          <p:spTgt spid="149"/>
                                        </p:tgtEl>
                                        <p:attrNameLst>
                                          <p:attrName>style.visibility</p:attrName>
                                        </p:attrNameLst>
                                      </p:cBhvr>
                                      <p:to>
                                        <p:strVal val="visible"/>
                                      </p:to>
                                    </p:set>
                                    <p:animEffect transition="in" filter="wipe(down)">
                                      <p:cBhvr>
                                        <p:cTn id="16" dur="1250"/>
                                        <p:tgtEl>
                                          <p:spTgt spid="14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4" nodeType="clickEffect">
                                  <p:stCondLst>
                                    <p:cond delay="0"/>
                                  </p:stCondLst>
                                  <p:iterate>
                                    <p:tmAbs val="0"/>
                                  </p:iterate>
                                  <p:childTnLst>
                                    <p:set>
                                      <p:cBhvr>
                                        <p:cTn id="20" fill="hold"/>
                                        <p:tgtEl>
                                          <p:spTgt spid="150"/>
                                        </p:tgtEl>
                                        <p:attrNameLst>
                                          <p:attrName>style.visibility</p:attrName>
                                        </p:attrNameLst>
                                      </p:cBhvr>
                                      <p:to>
                                        <p:strVal val="visible"/>
                                      </p:to>
                                    </p:set>
                                    <p:animEffect transition="in" filter="wipe(down)">
                                      <p:cBhvr>
                                        <p:cTn id="21" dur="125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1" animBg="1" advAuto="0"/>
      <p:bldP spid="148" grpId="2" animBg="1" advAuto="0"/>
      <p:bldP spid="149" grpId="3" animBg="1" advAuto="0"/>
      <p:bldP spid="150" grpId="4"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p:cNvSpPr>
          <p:nvPr>
            <p:ph type="title"/>
          </p:nvPr>
        </p:nvSpPr>
        <p:spPr>
          <a:prstGeom prst="rect">
            <a:avLst/>
          </a:prstGeom>
        </p:spPr>
        <p:txBody>
          <a:bodyPr/>
          <a:lstStyle/>
          <a:p>
            <a:r>
              <a:t>Progression of the Covenant</a:t>
            </a:r>
          </a:p>
        </p:txBody>
      </p:sp>
      <p:sp>
        <p:nvSpPr>
          <p:cNvPr id="153" name="Shape 153"/>
          <p:cNvSpPr>
            <a:spLocks noGrp="1"/>
          </p:cNvSpPr>
          <p:nvPr>
            <p:ph type="body" idx="1"/>
          </p:nvPr>
        </p:nvSpPr>
        <p:spPr>
          <a:xfrm>
            <a:off x="457200" y="1842975"/>
            <a:ext cx="8229600" cy="4159475"/>
          </a:xfrm>
          <a:prstGeom prst="rect">
            <a:avLst/>
          </a:prstGeom>
        </p:spPr>
        <p:txBody>
          <a:bodyPr/>
          <a:lstStyle/>
          <a:p>
            <a:pPr marL="383540" indent="-342900"/>
            <a:r>
              <a:rPr dirty="0"/>
              <a:t>The Walk of Blood - Genesis 15</a:t>
            </a:r>
          </a:p>
          <a:p>
            <a:pPr marL="383540" indent="-342900"/>
            <a:r>
              <a:rPr dirty="0"/>
              <a:t>Exchange of Names - Genesis 17</a:t>
            </a:r>
          </a:p>
          <a:p>
            <a:pPr marL="383540" indent="-342900"/>
            <a:r>
              <a:rPr dirty="0"/>
              <a:t>The Mark of Covenant: Circumcision - Genesis 17</a:t>
            </a:r>
          </a:p>
          <a:p>
            <a:pPr marL="383540" indent="-342900"/>
            <a:r>
              <a:rPr dirty="0"/>
              <a:t>Exchange of names - Gen 17</a:t>
            </a:r>
          </a:p>
          <a:p>
            <a:pPr marL="383540" indent="-342900"/>
            <a:r>
              <a:rPr dirty="0"/>
              <a:t>Planting of a tree - Genesis 21</a:t>
            </a:r>
          </a:p>
          <a:p>
            <a:pPr marL="383540" indent="-342900"/>
            <a:r>
              <a:rPr dirty="0"/>
              <a:t>Exchange of sons (Peace Child) - Gen 22</a:t>
            </a:r>
          </a:p>
        </p:txBody>
      </p:sp>
      <p:sp>
        <p:nvSpPr>
          <p:cNvPr id="154" name="Shape 15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18</a:t>
            </a:fld>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p:cNvSpPr>
          <p:nvPr>
            <p:ph type="title"/>
          </p:nvPr>
        </p:nvSpPr>
        <p:spPr>
          <a:prstGeom prst="rect">
            <a:avLst/>
          </a:prstGeom>
        </p:spPr>
        <p:txBody>
          <a:bodyPr/>
          <a:lstStyle/>
          <a:p>
            <a:r>
              <a:t>Isaac</a:t>
            </a:r>
          </a:p>
        </p:txBody>
      </p:sp>
      <p:sp>
        <p:nvSpPr>
          <p:cNvPr id="157" name="Shape 157"/>
          <p:cNvSpPr>
            <a:spLocks noGrp="1"/>
          </p:cNvSpPr>
          <p:nvPr>
            <p:ph type="body" idx="1"/>
          </p:nvPr>
        </p:nvSpPr>
        <p:spPr>
          <a:xfrm>
            <a:off x="457200" y="1600200"/>
            <a:ext cx="8229600" cy="3128952"/>
          </a:xfrm>
          <a:prstGeom prst="rect">
            <a:avLst/>
          </a:prstGeom>
        </p:spPr>
        <p:txBody>
          <a:bodyPr/>
          <a:lstStyle/>
          <a:p>
            <a:r>
              <a:rPr dirty="0"/>
              <a:t>Isaac - the firstborn of promise</a:t>
            </a:r>
          </a:p>
          <a:p>
            <a:r>
              <a:rPr dirty="0"/>
              <a:t>His name means “Laughter”</a:t>
            </a:r>
          </a:p>
          <a:p>
            <a:r>
              <a:rPr lang="en-US" dirty="0" smtClean="0"/>
              <a:t>Prophetic Foreshadow</a:t>
            </a:r>
          </a:p>
          <a:p>
            <a:pPr lvl="1"/>
            <a:r>
              <a:rPr lang="en-US" dirty="0" smtClean="0"/>
              <a:t>The son of promise</a:t>
            </a:r>
          </a:p>
          <a:p>
            <a:pPr lvl="1"/>
            <a:r>
              <a:rPr lang="en-US" dirty="0" smtClean="0"/>
              <a:t>He is the sacrificed son (Peace Child)</a:t>
            </a:r>
          </a:p>
          <a:p>
            <a:pPr lvl="1"/>
            <a:r>
              <a:rPr dirty="0" smtClean="0"/>
              <a:t>He </a:t>
            </a:r>
            <a:r>
              <a:rPr dirty="0"/>
              <a:t>is the “Bridegroom” like </a:t>
            </a:r>
            <a:r>
              <a:rPr dirty="0" err="1" smtClean="0"/>
              <a:t>Yeshua</a:t>
            </a:r>
            <a:endParaRPr lang="en-US" dirty="0" smtClean="0"/>
          </a:p>
          <a:p>
            <a:r>
              <a:rPr dirty="0" smtClean="0"/>
              <a:t>The covenant</a:t>
            </a:r>
            <a:r>
              <a:rPr lang="en-US" dirty="0" smtClean="0"/>
              <a:t> promise</a:t>
            </a:r>
            <a:r>
              <a:rPr dirty="0" smtClean="0"/>
              <a:t> </a:t>
            </a:r>
            <a:r>
              <a:rPr dirty="0"/>
              <a:t>is passed through him rather than Ishmael </a:t>
            </a:r>
          </a:p>
        </p:txBody>
      </p:sp>
      <p:sp>
        <p:nvSpPr>
          <p:cNvPr id="158" name="Shape 15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19</a:t>
            </a:fld>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a:t>
            </a:fld>
            <a:endParaRPr/>
          </a:p>
        </p:txBody>
      </p:sp>
      <p:pic>
        <p:nvPicPr>
          <p:cNvPr id="267" name="pasted-image.tiff"/>
          <p:cNvPicPr>
            <a:picLocks noChangeAspect="1"/>
          </p:cNvPicPr>
          <p:nvPr/>
        </p:nvPicPr>
        <p:blipFill>
          <a:blip r:embed="rId2">
            <a:extLst/>
          </a:blip>
          <a:srcRect l="2326" t="11410" r="2326" b="7409"/>
          <a:stretch>
            <a:fillRect/>
          </a:stretch>
        </p:blipFill>
        <p:spPr>
          <a:xfrm>
            <a:off x="2298154" y="130373"/>
            <a:ext cx="5016360" cy="6597240"/>
          </a:xfrm>
          <a:prstGeom prst="rect">
            <a:avLst/>
          </a:prstGeom>
        </p:spPr>
      </p:pic>
    </p:spTree>
    <p:extLst>
      <p:ext uri="{BB962C8B-B14F-4D97-AF65-F5344CB8AC3E}">
        <p14:creationId xmlns:p14="http://schemas.microsoft.com/office/powerpoint/2010/main" val="1435007279"/>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p:cNvSpPr>
          <p:nvPr>
            <p:ph type="title"/>
          </p:nvPr>
        </p:nvSpPr>
        <p:spPr>
          <a:prstGeom prst="rect">
            <a:avLst/>
          </a:prstGeom>
        </p:spPr>
        <p:txBody>
          <a:bodyPr/>
          <a:lstStyle/>
          <a:p>
            <a:r>
              <a:t>Jacob</a:t>
            </a:r>
          </a:p>
        </p:txBody>
      </p:sp>
      <p:sp>
        <p:nvSpPr>
          <p:cNvPr id="161" name="Shape 161"/>
          <p:cNvSpPr>
            <a:spLocks noGrp="1"/>
          </p:cNvSpPr>
          <p:nvPr>
            <p:ph type="body" idx="1"/>
          </p:nvPr>
        </p:nvSpPr>
        <p:spPr>
          <a:xfrm>
            <a:off x="457200" y="1600200"/>
            <a:ext cx="8229600" cy="3491105"/>
          </a:xfrm>
          <a:prstGeom prst="rect">
            <a:avLst/>
          </a:prstGeom>
        </p:spPr>
        <p:txBody>
          <a:bodyPr/>
          <a:lstStyle/>
          <a:p>
            <a:r>
              <a:rPr dirty="0" err="1"/>
              <a:t>Ya’akov</a:t>
            </a:r>
            <a:r>
              <a:rPr dirty="0"/>
              <a:t> -  “he catches by the heel, he supplants”</a:t>
            </a:r>
          </a:p>
          <a:p>
            <a:r>
              <a:rPr lang="en-US" dirty="0" smtClean="0"/>
              <a:t>The Covenant promise is passed through him rather than Esau - Gen 28</a:t>
            </a:r>
          </a:p>
          <a:p>
            <a:pPr lvl="1"/>
            <a:r>
              <a:rPr lang="en-US" dirty="0" smtClean="0"/>
              <a:t>He sets up a pillar in Bethel (Jacobs Ladder)</a:t>
            </a:r>
          </a:p>
          <a:p>
            <a:r>
              <a:rPr dirty="0" smtClean="0"/>
              <a:t>Jacob </a:t>
            </a:r>
            <a:r>
              <a:rPr lang="en-US" dirty="0" smtClean="0"/>
              <a:t>builds an altar – Gen 35</a:t>
            </a:r>
            <a:endParaRPr dirty="0"/>
          </a:p>
          <a:p>
            <a:r>
              <a:rPr dirty="0" smtClean="0"/>
              <a:t>YHVH </a:t>
            </a:r>
            <a:r>
              <a:rPr dirty="0"/>
              <a:t>changes his name to Israel</a:t>
            </a:r>
          </a:p>
          <a:p>
            <a:pPr marL="936751" lvl="1" indent="-438911">
              <a:spcBef>
                <a:spcPts val="700"/>
              </a:spcBef>
              <a:defRPr sz="3200"/>
            </a:pPr>
            <a:r>
              <a:rPr dirty="0"/>
              <a:t> - Gen 32</a:t>
            </a:r>
          </a:p>
        </p:txBody>
      </p:sp>
      <p:sp>
        <p:nvSpPr>
          <p:cNvPr id="162" name="Shape 16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20</a:t>
            </a:fld>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p:cNvSpPr>
          <p:nvPr>
            <p:ph type="title"/>
          </p:nvPr>
        </p:nvSpPr>
        <p:spPr>
          <a:prstGeom prst="rect">
            <a:avLst/>
          </a:prstGeom>
        </p:spPr>
        <p:txBody>
          <a:bodyPr/>
          <a:lstStyle/>
          <a:p>
            <a:r>
              <a:t>The Name Israel</a:t>
            </a:r>
          </a:p>
        </p:txBody>
      </p:sp>
      <p:sp>
        <p:nvSpPr>
          <p:cNvPr id="165" name="Shape 165"/>
          <p:cNvSpPr>
            <a:spLocks noGrp="1"/>
          </p:cNvSpPr>
          <p:nvPr>
            <p:ph type="body" idx="1"/>
          </p:nvPr>
        </p:nvSpPr>
        <p:spPr>
          <a:xfrm>
            <a:off x="457200" y="1600199"/>
            <a:ext cx="8229600" cy="3979988"/>
          </a:xfrm>
          <a:prstGeom prst="rect">
            <a:avLst/>
          </a:prstGeom>
        </p:spPr>
        <p:txBody>
          <a:bodyPr/>
          <a:lstStyle/>
          <a:p>
            <a:r>
              <a:t>“One who Contends”</a:t>
            </a:r>
          </a:p>
          <a:p>
            <a:r>
              <a:t>“A Powerful Prevailing Prince”</a:t>
            </a:r>
          </a:p>
          <a:p>
            <a:r>
              <a:t>“A Soldier of Yahovah”</a:t>
            </a:r>
          </a:p>
          <a:p>
            <a:r>
              <a:t>“One Who Rules With the Almighty”</a:t>
            </a:r>
          </a:p>
          <a:p>
            <a:r>
              <a:t>“He Will Rule As God”</a:t>
            </a:r>
          </a:p>
          <a:p>
            <a:endParaRPr/>
          </a:p>
        </p:txBody>
      </p:sp>
      <p:sp>
        <p:nvSpPr>
          <p:cNvPr id="166" name="Shape 16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21</a:t>
            </a:fld>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p:cNvSpPr>
          <p:nvPr>
            <p:ph type="title"/>
          </p:nvPr>
        </p:nvSpPr>
        <p:spPr>
          <a:prstGeom prst="rect">
            <a:avLst/>
          </a:prstGeom>
        </p:spPr>
        <p:txBody>
          <a:bodyPr/>
          <a:lstStyle/>
          <a:p>
            <a:r>
              <a:t>The Promise of the Father</a:t>
            </a:r>
          </a:p>
        </p:txBody>
      </p:sp>
      <p:sp>
        <p:nvSpPr>
          <p:cNvPr id="169" name="Shape 169"/>
          <p:cNvSpPr>
            <a:spLocks noGrp="1"/>
          </p:cNvSpPr>
          <p:nvPr>
            <p:ph type="body" idx="1"/>
          </p:nvPr>
        </p:nvSpPr>
        <p:spPr>
          <a:xfrm>
            <a:off x="457200" y="1600200"/>
            <a:ext cx="8229600" cy="4439374"/>
          </a:xfrm>
          <a:prstGeom prst="rect">
            <a:avLst/>
          </a:prstGeom>
        </p:spPr>
        <p:txBody>
          <a:bodyPr/>
          <a:lstStyle/>
          <a:p>
            <a:r>
              <a:rPr dirty="0"/>
              <a:t>Abraham - Father of Many Nations</a:t>
            </a:r>
          </a:p>
          <a:p>
            <a:r>
              <a:rPr dirty="0"/>
              <a:t>Isaac - Laughter</a:t>
            </a:r>
          </a:p>
          <a:p>
            <a:r>
              <a:rPr dirty="0"/>
              <a:t>Israel - He Will Rule As God</a:t>
            </a:r>
          </a:p>
          <a:p>
            <a:endParaRPr dirty="0"/>
          </a:p>
          <a:p>
            <a:r>
              <a:rPr dirty="0"/>
              <a:t>The lineage MUST go through all three to establish this covenant.</a:t>
            </a:r>
          </a:p>
          <a:p>
            <a:r>
              <a:rPr dirty="0"/>
              <a:t>“Blessing of the Firstborn” by </a:t>
            </a:r>
            <a:r>
              <a:rPr lang="en-US" dirty="0" smtClean="0"/>
              <a:t>Promise or </a:t>
            </a:r>
            <a:r>
              <a:rPr dirty="0" smtClean="0"/>
              <a:t>Faith</a:t>
            </a:r>
            <a:r>
              <a:rPr dirty="0"/>
              <a:t>, not by birth order</a:t>
            </a:r>
          </a:p>
        </p:txBody>
      </p:sp>
      <p:sp>
        <p:nvSpPr>
          <p:cNvPr id="170" name="Shape 17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22</a:t>
            </a:fld>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76" y="-127726"/>
            <a:ext cx="9223076" cy="6985726"/>
          </a:xfrm>
          <a:prstGeom prst="rect">
            <a:avLst/>
          </a:prstGeom>
        </p:spPr>
      </p:pic>
      <p:cxnSp>
        <p:nvCxnSpPr>
          <p:cNvPr id="7" name="Straight Arrow Connector 6"/>
          <p:cNvCxnSpPr/>
          <p:nvPr/>
        </p:nvCxnSpPr>
        <p:spPr>
          <a:xfrm>
            <a:off x="7480662" y="3953691"/>
            <a:ext cx="0" cy="609600"/>
          </a:xfrm>
          <a:prstGeom prst="straightConnector1">
            <a:avLst/>
          </a:prstGeom>
          <a:noFill/>
          <a:ln w="57150" cap="flat">
            <a:solidFill>
              <a:srgbClr val="000000"/>
            </a:solidFill>
            <a:prstDash val="solid"/>
            <a:round/>
            <a:tailEnd type="triangle"/>
          </a:ln>
          <a:effectLst/>
          <a:sp3d/>
        </p:spPr>
        <p:style>
          <a:lnRef idx="0">
            <a:scrgbClr r="0" g="0" b="0"/>
          </a:lnRef>
          <a:fillRef idx="0">
            <a:scrgbClr r="0" g="0" b="0"/>
          </a:fillRef>
          <a:effectRef idx="0">
            <a:scrgbClr r="0" g="0" b="0"/>
          </a:effectRef>
          <a:fontRef idx="none"/>
        </p:style>
      </p:cxnSp>
      <p:sp>
        <p:nvSpPr>
          <p:cNvPr id="8" name="TextBox 7"/>
          <p:cNvSpPr txBox="1"/>
          <p:nvPr/>
        </p:nvSpPr>
        <p:spPr>
          <a:xfrm>
            <a:off x="2037805" y="3365137"/>
            <a:ext cx="1419498"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0639" marR="40639"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FF0000"/>
                </a:solidFill>
                <a:effectLst/>
                <a:uFill>
                  <a:solidFill>
                    <a:srgbClr val="000000"/>
                  </a:solidFill>
                </a:uFill>
                <a:latin typeface="+mn-lt"/>
                <a:ea typeface="+mn-ea"/>
                <a:cs typeface="+mn-cs"/>
                <a:sym typeface="Arial"/>
              </a:rPr>
              <a:t>Priesthood</a:t>
            </a:r>
            <a:endParaRPr kumimoji="0" lang="en-US" sz="1800" b="1" i="0" u="none" strike="noStrike" cap="none" spc="0" normalizeH="0" baseline="0" dirty="0">
              <a:ln>
                <a:noFill/>
              </a:ln>
              <a:solidFill>
                <a:srgbClr val="FF0000"/>
              </a:solidFill>
              <a:effectLst/>
              <a:uFill>
                <a:solidFill>
                  <a:srgbClr val="000000"/>
                </a:solidFill>
              </a:uFill>
              <a:latin typeface="+mn-lt"/>
              <a:ea typeface="+mn-ea"/>
              <a:cs typeface="+mn-cs"/>
              <a:sym typeface="Arial"/>
            </a:endParaRPr>
          </a:p>
        </p:txBody>
      </p:sp>
      <p:sp>
        <p:nvSpPr>
          <p:cNvPr id="9" name="TextBox 8"/>
          <p:cNvSpPr txBox="1"/>
          <p:nvPr/>
        </p:nvSpPr>
        <p:spPr>
          <a:xfrm>
            <a:off x="3822713" y="4183700"/>
            <a:ext cx="1419498"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0639" marR="40639"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FF0000"/>
                </a:solidFill>
                <a:effectLst/>
                <a:uFill>
                  <a:solidFill>
                    <a:srgbClr val="000000"/>
                  </a:solidFill>
                </a:uFill>
                <a:latin typeface="+mn-lt"/>
                <a:ea typeface="+mn-ea"/>
                <a:cs typeface="+mn-cs"/>
                <a:sym typeface="Arial"/>
              </a:rPr>
              <a:t>Kingship</a:t>
            </a:r>
            <a:endParaRPr kumimoji="0" lang="en-US" sz="1800" b="1" i="0" u="none" strike="noStrike" cap="none" spc="0" normalizeH="0" baseline="0" dirty="0">
              <a:ln>
                <a:noFill/>
              </a:ln>
              <a:solidFill>
                <a:srgbClr val="FF0000"/>
              </a:solidFill>
              <a:effectLst/>
              <a:uFill>
                <a:solidFill>
                  <a:srgbClr val="000000"/>
                </a:solidFill>
              </a:uFill>
              <a:latin typeface="+mn-lt"/>
              <a:ea typeface="+mn-ea"/>
              <a:cs typeface="+mn-cs"/>
              <a:sym typeface="Arial"/>
            </a:endParaRPr>
          </a:p>
        </p:txBody>
      </p:sp>
      <p:sp>
        <p:nvSpPr>
          <p:cNvPr id="10" name="TextBox 9"/>
          <p:cNvSpPr txBox="1"/>
          <p:nvPr/>
        </p:nvSpPr>
        <p:spPr>
          <a:xfrm>
            <a:off x="5768353" y="4068695"/>
            <a:ext cx="1985902"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0639" marR="40639" indent="0" algn="ctr"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FF0000"/>
                </a:solidFill>
                <a:effectLst/>
                <a:uFill>
                  <a:solidFill>
                    <a:srgbClr val="000000"/>
                  </a:solidFill>
                </a:uFill>
                <a:latin typeface="+mn-lt"/>
                <a:ea typeface="+mn-ea"/>
                <a:cs typeface="+mn-cs"/>
                <a:sym typeface="Arial"/>
              </a:rPr>
              <a:t>Firstborn</a:t>
            </a:r>
          </a:p>
        </p:txBody>
      </p:sp>
      <p:sp>
        <p:nvSpPr>
          <p:cNvPr id="11" name="TextBox 10"/>
          <p:cNvSpPr txBox="1"/>
          <p:nvPr/>
        </p:nvSpPr>
        <p:spPr>
          <a:xfrm>
            <a:off x="6518364" y="4535965"/>
            <a:ext cx="1419498"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0639" marR="40639" indent="0" algn="ctr" defTabSz="914400" rtl="0" fontAlgn="auto" latinLnBrk="0" hangingPunct="0">
              <a:lnSpc>
                <a:spcPct val="100000"/>
              </a:lnSpc>
              <a:spcBef>
                <a:spcPts val="0"/>
              </a:spcBef>
              <a:spcAft>
                <a:spcPts val="0"/>
              </a:spcAft>
              <a:buClrTx/>
              <a:buSzTx/>
              <a:buFontTx/>
              <a:buNone/>
              <a:tabLst/>
            </a:pPr>
            <a:r>
              <a:rPr lang="en-US" b="1" dirty="0" smtClean="0">
                <a:solidFill>
                  <a:schemeClr val="bg1"/>
                </a:solidFill>
              </a:rPr>
              <a:t>House of Ephraim</a:t>
            </a:r>
            <a:endParaRPr kumimoji="0" lang="en-US" sz="1800" b="1" i="0" u="none" strike="noStrike" cap="none" spc="0" normalizeH="0" baseline="0" dirty="0">
              <a:ln>
                <a:noFill/>
              </a:ln>
              <a:solidFill>
                <a:schemeClr val="bg1"/>
              </a:solidFill>
              <a:effectLst/>
              <a:uFill>
                <a:solidFill>
                  <a:srgbClr val="000000"/>
                </a:solidFill>
              </a:uFill>
              <a:latin typeface="+mn-lt"/>
              <a:ea typeface="+mn-ea"/>
              <a:cs typeface="+mn-cs"/>
              <a:sym typeface="Arial"/>
            </a:endParaRPr>
          </a:p>
        </p:txBody>
      </p:sp>
      <p:sp>
        <p:nvSpPr>
          <p:cNvPr id="12" name="TextBox 11"/>
          <p:cNvSpPr txBox="1"/>
          <p:nvPr/>
        </p:nvSpPr>
        <p:spPr>
          <a:xfrm>
            <a:off x="2860416" y="138611"/>
            <a:ext cx="3344092"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0639" marR="40639" indent="0" algn="ctr"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FF0000"/>
                </a:solidFill>
                <a:effectLst/>
                <a:uFill>
                  <a:solidFill>
                    <a:srgbClr val="000000"/>
                  </a:solidFill>
                </a:uFill>
                <a:latin typeface="+mn-lt"/>
                <a:ea typeface="+mn-ea"/>
                <a:cs typeface="+mn-cs"/>
                <a:sym typeface="Arial"/>
              </a:rPr>
              <a:t>Melchizedek Priesthood</a:t>
            </a:r>
            <a:endParaRPr kumimoji="0" lang="en-US" sz="1800" b="1" i="0" u="none" strike="noStrike" cap="none" spc="0" normalizeH="0" baseline="0" dirty="0">
              <a:ln>
                <a:noFill/>
              </a:ln>
              <a:solidFill>
                <a:srgbClr val="FF0000"/>
              </a:solidFill>
              <a:effectLst/>
              <a:uFill>
                <a:solidFill>
                  <a:srgbClr val="000000"/>
                </a:solidFill>
              </a:uFill>
              <a:latin typeface="+mn-lt"/>
              <a:ea typeface="+mn-ea"/>
              <a:cs typeface="+mn-cs"/>
              <a:sym typeface="Arial"/>
            </a:endParaRPr>
          </a:p>
        </p:txBody>
      </p:sp>
    </p:spTree>
    <p:extLst>
      <p:ext uri="{BB962C8B-B14F-4D97-AF65-F5344CB8AC3E}">
        <p14:creationId xmlns:p14="http://schemas.microsoft.com/office/powerpoint/2010/main" val="166564640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moses.jpg"/>
          <p:cNvPicPr>
            <a:picLocks noChangeAspect="1"/>
          </p:cNvPicPr>
          <p:nvPr/>
        </p:nvPicPr>
        <p:blipFill>
          <a:blip r:embed="rId2">
            <a:extLst/>
          </a:blip>
          <a:stretch>
            <a:fillRect/>
          </a:stretch>
        </p:blipFill>
        <p:spPr>
          <a:xfrm>
            <a:off x="5394" y="1572105"/>
            <a:ext cx="3916056" cy="5302418"/>
          </a:xfrm>
          <a:prstGeom prst="rect">
            <a:avLst/>
          </a:prstGeom>
          <a:ln w="12700">
            <a:miter lim="400000"/>
          </a:ln>
        </p:spPr>
      </p:pic>
      <p:sp>
        <p:nvSpPr>
          <p:cNvPr id="173" name="Shape 173"/>
          <p:cNvSpPr/>
          <p:nvPr/>
        </p:nvSpPr>
        <p:spPr>
          <a:xfrm>
            <a:off x="2216949" y="232952"/>
            <a:ext cx="5595412" cy="162920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0" marR="0">
              <a:defRPr sz="5000">
                <a:uFillTx/>
              </a:defRPr>
            </a:pPr>
            <a:r>
              <a:rPr>
                <a:solidFill>
                  <a:srgbClr val="FFFFFF"/>
                </a:solidFill>
              </a:rPr>
              <a:t>Next Week…</a:t>
            </a:r>
          </a:p>
          <a:p>
            <a:pPr marL="0" marR="0">
              <a:defRPr>
                <a:uFillTx/>
              </a:defRPr>
            </a:pPr>
            <a:endParaRPr sz="2800">
              <a:solidFill>
                <a:srgbClr val="FFFFFF"/>
              </a:solidFill>
            </a:endParaRPr>
          </a:p>
        </p:txBody>
      </p:sp>
      <p:sp>
        <p:nvSpPr>
          <p:cNvPr id="174" name="Shape 174"/>
          <p:cNvSpPr/>
          <p:nvPr/>
        </p:nvSpPr>
        <p:spPr>
          <a:xfrm>
            <a:off x="3842463" y="1650067"/>
            <a:ext cx="5383011" cy="213720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0" marR="0">
              <a:defRPr>
                <a:uFillTx/>
              </a:defRPr>
            </a:pPr>
            <a:r>
              <a:t>“</a:t>
            </a:r>
            <a:r>
              <a:rPr sz="4000">
                <a:solidFill>
                  <a:srgbClr val="FFFFFF"/>
                </a:solidFill>
              </a:rPr>
              <a:t>The Mosaic Covenant</a:t>
            </a:r>
          </a:p>
          <a:p>
            <a:pPr marL="0" marR="0">
              <a:defRPr>
                <a:uFillTx/>
              </a:defRPr>
            </a:pPr>
            <a:endParaRPr sz="4000">
              <a:solidFill>
                <a:srgbClr val="FFFFFF"/>
              </a:solidFill>
            </a:endParaRPr>
          </a:p>
          <a:p>
            <a:pPr marL="0" marR="0">
              <a:defRPr>
                <a:uFillTx/>
              </a:defRPr>
            </a:pPr>
            <a:endParaRPr sz="2800">
              <a:solidFill>
                <a:srgbClr val="FFFFFF"/>
              </a:solidFill>
            </a:endParaRPr>
          </a:p>
          <a:p>
            <a:pPr marL="0" marR="0">
              <a:defRPr>
                <a:uFillTx/>
              </a:defRPr>
            </a:pPr>
            <a:endParaRPr sz="2800">
              <a:solidFill>
                <a:srgbClr val="FFFFFF"/>
              </a:solidFill>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p:nvPr>
        </p:nvSpPr>
        <p:spPr>
          <a:prstGeom prst="rect">
            <a:avLst/>
          </a:prstGeom>
        </p:spPr>
        <p:txBody>
          <a:bodyPr/>
          <a:lstStyle/>
          <a:p>
            <a:r>
              <a:t>The Steps of Covenant</a:t>
            </a:r>
          </a:p>
        </p:txBody>
      </p:sp>
      <p:sp>
        <p:nvSpPr>
          <p:cNvPr id="86" name="Shape 86"/>
          <p:cNvSpPr>
            <a:spLocks noGrp="1"/>
          </p:cNvSpPr>
          <p:nvPr>
            <p:ph type="body" idx="1"/>
          </p:nvPr>
        </p:nvSpPr>
        <p:spPr>
          <a:xfrm>
            <a:off x="636087" y="1421312"/>
            <a:ext cx="8229601" cy="5257801"/>
          </a:xfrm>
          <a:prstGeom prst="rect">
            <a:avLst/>
          </a:prstGeom>
        </p:spPr>
        <p:txBody>
          <a:bodyPr/>
          <a:lstStyle/>
          <a:p>
            <a:pPr marL="564444" indent="-564444">
              <a:buAutoNum type="arabicPeriod"/>
            </a:pPr>
            <a:r>
              <a:rPr sz="2800" dirty="0"/>
              <a:t>Exchange of Coats</a:t>
            </a:r>
          </a:p>
          <a:p>
            <a:pPr marL="564444" indent="-564444">
              <a:buAutoNum type="arabicPeriod"/>
            </a:pPr>
            <a:r>
              <a:rPr sz="2800" dirty="0"/>
              <a:t>Exchange of Belts &amp; Weapons</a:t>
            </a:r>
          </a:p>
          <a:p>
            <a:pPr marL="564444" indent="-564444">
              <a:buAutoNum type="arabicPeriod"/>
            </a:pPr>
            <a:r>
              <a:rPr sz="2800" dirty="0"/>
              <a:t>Cutting the Covenant</a:t>
            </a:r>
          </a:p>
          <a:p>
            <a:pPr marL="564444" indent="-564444">
              <a:buAutoNum type="arabicPeriod"/>
            </a:pPr>
            <a:r>
              <a:rPr sz="2800" dirty="0"/>
              <a:t>Walk of Blood</a:t>
            </a:r>
          </a:p>
          <a:p>
            <a:pPr marL="564444" indent="-564444">
              <a:buAutoNum type="arabicPeriod"/>
            </a:pPr>
            <a:r>
              <a:rPr sz="2800" dirty="0"/>
              <a:t>The Cutting - Sign on the Body</a:t>
            </a:r>
          </a:p>
          <a:p>
            <a:pPr marL="564444" indent="-564444">
              <a:buAutoNum type="arabicPeriod"/>
            </a:pPr>
            <a:r>
              <a:rPr sz="2800" dirty="0"/>
              <a:t>Pronouncing the Terms</a:t>
            </a:r>
          </a:p>
          <a:p>
            <a:pPr marL="564444" indent="-564444">
              <a:buAutoNum type="arabicPeriod"/>
            </a:pPr>
            <a:r>
              <a:rPr sz="2800" dirty="0"/>
              <a:t>Exchange of Names</a:t>
            </a:r>
          </a:p>
          <a:p>
            <a:pPr marL="564444" indent="-564444">
              <a:buAutoNum type="arabicPeriod"/>
            </a:pPr>
            <a:r>
              <a:rPr sz="2800" dirty="0"/>
              <a:t>Covenant Meal</a:t>
            </a:r>
          </a:p>
          <a:p>
            <a:pPr marL="564444" indent="-564444">
              <a:buAutoNum type="arabicPeriod"/>
              <a:defRPr>
                <a:solidFill>
                  <a:schemeClr val="accent3">
                    <a:satOff val="18648"/>
                    <a:lumOff val="5971"/>
                  </a:schemeClr>
                </a:solidFill>
              </a:defRPr>
            </a:pPr>
            <a:r>
              <a:rPr sz="2800" dirty="0"/>
              <a:t>Plant a Tree or Set up a Stone or Altar</a:t>
            </a:r>
          </a:p>
        </p:txBody>
      </p:sp>
      <p:sp>
        <p:nvSpPr>
          <p:cNvPr id="87" name="Shape 87"/>
          <p:cNvSpPr>
            <a:spLocks noGrp="1"/>
          </p:cNvSpPr>
          <p:nvPr>
            <p:ph type="sldNum" sz="quarter" idx="2"/>
          </p:nvPr>
        </p:nvSpPr>
        <p:spPr>
          <a:xfrm>
            <a:off x="7513408" y="6245225"/>
            <a:ext cx="213184" cy="298984"/>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a:t>
            </a:fld>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p:cNvSpPr>
          <p:nvPr>
            <p:ph type="title"/>
          </p:nvPr>
        </p:nvSpPr>
        <p:spPr>
          <a:prstGeom prst="rect">
            <a:avLst/>
          </a:prstGeom>
        </p:spPr>
        <p:txBody>
          <a:bodyPr/>
          <a:lstStyle/>
          <a:p>
            <a:r>
              <a:t>The Covenants</a:t>
            </a:r>
          </a:p>
        </p:txBody>
      </p:sp>
      <p:sp>
        <p:nvSpPr>
          <p:cNvPr id="90" name="Shape 90"/>
          <p:cNvSpPr>
            <a:spLocks noGrp="1"/>
          </p:cNvSpPr>
          <p:nvPr>
            <p:ph type="body" idx="1"/>
          </p:nvPr>
        </p:nvSpPr>
        <p:spPr>
          <a:xfrm>
            <a:off x="457200" y="1600200"/>
            <a:ext cx="8229600" cy="4215461"/>
          </a:xfrm>
          <a:prstGeom prst="rect">
            <a:avLst/>
          </a:prstGeom>
        </p:spPr>
        <p:txBody>
          <a:bodyPr/>
          <a:lstStyle/>
          <a:p>
            <a:pPr marL="564444" indent="-564444">
              <a:buAutoNum type="arabicPeriod"/>
            </a:pPr>
            <a:r>
              <a:t>Adam - Dominion and Authority</a:t>
            </a:r>
          </a:p>
          <a:p>
            <a:pPr marL="564444" indent="-564444">
              <a:buAutoNum type="arabicPeriod"/>
            </a:pPr>
            <a:r>
              <a:t>Noah - Preservation of the earth</a:t>
            </a:r>
          </a:p>
          <a:p>
            <a:pPr marL="564444" indent="-564444">
              <a:buAutoNum type="arabicPeriod"/>
              <a:defRPr>
                <a:solidFill>
                  <a:schemeClr val="accent3">
                    <a:satOff val="18648"/>
                    <a:lumOff val="5971"/>
                  </a:schemeClr>
                </a:solidFill>
              </a:defRPr>
            </a:pPr>
            <a:r>
              <a:t>Abraham, Isaac, Jacob - Covenant of Faith, Land, and Prosperity</a:t>
            </a:r>
          </a:p>
          <a:p>
            <a:pPr marL="564444" indent="-564444">
              <a:buAutoNum type="arabicPeriod"/>
            </a:pPr>
            <a:r>
              <a:t>Moses - Marriage Covenant</a:t>
            </a:r>
          </a:p>
          <a:p>
            <a:pPr marL="564444" indent="-564444">
              <a:buAutoNum type="arabicPeriod"/>
            </a:pPr>
            <a:r>
              <a:t>David - Kingdom Covenant</a:t>
            </a:r>
          </a:p>
          <a:p>
            <a:pPr marL="564444" indent="-564444">
              <a:buAutoNum type="arabicPeriod"/>
            </a:pPr>
            <a:r>
              <a:t>Jesus - New/Renewed Covenant</a:t>
            </a:r>
          </a:p>
        </p:txBody>
      </p:sp>
      <p:sp>
        <p:nvSpPr>
          <p:cNvPr id="91" name="Shape 91"/>
          <p:cNvSpPr>
            <a:spLocks noGrp="1"/>
          </p:cNvSpPr>
          <p:nvPr>
            <p:ph type="sldNum" sz="quarter" idx="2"/>
          </p:nvPr>
        </p:nvSpPr>
        <p:spPr>
          <a:xfrm>
            <a:off x="7513408" y="6245225"/>
            <a:ext cx="213184" cy="298984"/>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a:t>
            </a:fld>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p:cNvSpPr>
          <p:nvPr>
            <p:ph type="title"/>
          </p:nvPr>
        </p:nvSpPr>
        <p:spPr>
          <a:prstGeom prst="rect">
            <a:avLst/>
          </a:prstGeom>
        </p:spPr>
        <p:txBody>
          <a:bodyPr/>
          <a:lstStyle/>
          <a:p>
            <a:r>
              <a:t>Abrahamic Covenant</a:t>
            </a:r>
          </a:p>
        </p:txBody>
      </p:sp>
      <p:sp>
        <p:nvSpPr>
          <p:cNvPr id="94" name="Shape 94"/>
          <p:cNvSpPr>
            <a:spLocks noGrp="1"/>
          </p:cNvSpPr>
          <p:nvPr>
            <p:ph type="body" idx="1"/>
          </p:nvPr>
        </p:nvSpPr>
        <p:spPr>
          <a:xfrm>
            <a:off x="457200" y="1600200"/>
            <a:ext cx="8229600" cy="3156126"/>
          </a:xfrm>
          <a:prstGeom prst="rect">
            <a:avLst/>
          </a:prstGeom>
        </p:spPr>
        <p:txBody>
          <a:bodyPr/>
          <a:lstStyle/>
          <a:p>
            <a:r>
              <a:t>Foundational to our </a:t>
            </a:r>
            <a:r>
              <a:rPr>
                <a:solidFill>
                  <a:schemeClr val="accent3">
                    <a:satOff val="18648"/>
                    <a:lumOff val="5971"/>
                  </a:schemeClr>
                </a:solidFill>
              </a:rPr>
              <a:t>Faith</a:t>
            </a:r>
            <a:r>
              <a:t> walk</a:t>
            </a:r>
          </a:p>
          <a:p>
            <a:r>
              <a:t>Covenants build on each other</a:t>
            </a:r>
          </a:p>
          <a:p>
            <a:pPr lvl="1"/>
            <a:r>
              <a:t>each Covenant reveals another layer</a:t>
            </a:r>
          </a:p>
          <a:p>
            <a:pPr lvl="1"/>
            <a:r>
              <a:t>each Covenant expands the promise </a:t>
            </a:r>
          </a:p>
          <a:p>
            <a:r>
              <a:t>Abraham - a covenant of Faith (Trust)</a:t>
            </a:r>
          </a:p>
        </p:txBody>
      </p:sp>
      <p:sp>
        <p:nvSpPr>
          <p:cNvPr id="95" name="Shape 95"/>
          <p:cNvSpPr>
            <a:spLocks noGrp="1"/>
          </p:cNvSpPr>
          <p:nvPr>
            <p:ph type="sldNum" sz="quarter" idx="2"/>
          </p:nvPr>
        </p:nvSpPr>
        <p:spPr>
          <a:xfrm>
            <a:off x="7513408" y="6245225"/>
            <a:ext cx="213184" cy="298984"/>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a:t>
            </a:fld>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Stick figure family.jpg"/>
          <p:cNvPicPr>
            <a:picLocks/>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a:spLocks noGrp="1"/>
          </p:cNvSpPr>
          <p:nvPr>
            <p:ph type="title"/>
          </p:nvPr>
        </p:nvSpPr>
        <p:spPr>
          <a:prstGeom prst="rect">
            <a:avLst/>
          </a:prstGeom>
        </p:spPr>
        <p:txBody>
          <a:bodyPr/>
          <a:lstStyle/>
          <a:p>
            <a:r>
              <a:t>Abraham, Isaac, Jacob</a:t>
            </a:r>
          </a:p>
        </p:txBody>
      </p:sp>
      <p:sp>
        <p:nvSpPr>
          <p:cNvPr id="100" name="Shape 100"/>
          <p:cNvSpPr>
            <a:spLocks noGrp="1"/>
          </p:cNvSpPr>
          <p:nvPr>
            <p:ph type="body" idx="1"/>
          </p:nvPr>
        </p:nvSpPr>
        <p:spPr>
          <a:xfrm>
            <a:off x="457200" y="1600200"/>
            <a:ext cx="8229600" cy="4131865"/>
          </a:xfrm>
          <a:prstGeom prst="rect">
            <a:avLst/>
          </a:prstGeom>
        </p:spPr>
        <p:txBody>
          <a:bodyPr/>
          <a:lstStyle/>
          <a:p>
            <a:r>
              <a:t>The covenant is made to </a:t>
            </a:r>
          </a:p>
          <a:p>
            <a:pPr marL="936751" lvl="1" indent="-438911">
              <a:spcBef>
                <a:spcPts val="700"/>
              </a:spcBef>
              <a:defRPr sz="3200"/>
            </a:pPr>
            <a:r>
              <a:t>each one individually</a:t>
            </a:r>
          </a:p>
          <a:p>
            <a:pPr marL="936751" lvl="1" indent="-438911">
              <a:spcBef>
                <a:spcPts val="700"/>
              </a:spcBef>
              <a:defRPr sz="3200"/>
            </a:pPr>
            <a:r>
              <a:t>all three as a whole</a:t>
            </a:r>
          </a:p>
          <a:p>
            <a:r>
              <a:t>The promise MUST go through this lineage - the Firstborn (of promise)</a:t>
            </a:r>
          </a:p>
          <a:p>
            <a:r>
              <a:t>The promise is made to Abram, it is manifested through each of them</a:t>
            </a:r>
          </a:p>
        </p:txBody>
      </p:sp>
      <p:sp>
        <p:nvSpPr>
          <p:cNvPr id="101" name="Shape 101"/>
          <p:cNvSpPr>
            <a:spLocks noGrp="1"/>
          </p:cNvSpPr>
          <p:nvPr>
            <p:ph type="sldNum" sz="quarter" idx="2"/>
          </p:nvPr>
        </p:nvSpPr>
        <p:spPr>
          <a:xfrm>
            <a:off x="7513408" y="6245225"/>
            <a:ext cx="213184" cy="298984"/>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a:t>
            </a:fld>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p:cNvSpPr>
          <p:nvPr>
            <p:ph type="title"/>
          </p:nvPr>
        </p:nvSpPr>
        <p:spPr>
          <a:prstGeom prst="rect">
            <a:avLst/>
          </a:prstGeom>
        </p:spPr>
        <p:txBody>
          <a:bodyPr/>
          <a:lstStyle/>
          <a:p>
            <a:r>
              <a:t>Abram</a:t>
            </a:r>
          </a:p>
        </p:txBody>
      </p:sp>
      <p:sp>
        <p:nvSpPr>
          <p:cNvPr id="104" name="Shape 104"/>
          <p:cNvSpPr>
            <a:spLocks noGrp="1"/>
          </p:cNvSpPr>
          <p:nvPr>
            <p:ph type="body" idx="1"/>
          </p:nvPr>
        </p:nvSpPr>
        <p:spPr>
          <a:prstGeom prst="rect">
            <a:avLst/>
          </a:prstGeom>
        </p:spPr>
        <p:txBody>
          <a:bodyPr/>
          <a:lstStyle/>
          <a:p>
            <a:r>
              <a:t>Abram - “Exalted father”</a:t>
            </a:r>
          </a:p>
          <a:p>
            <a:r>
              <a:t>Ab - Father: “Abba”</a:t>
            </a:r>
          </a:p>
          <a:p>
            <a:r>
              <a:t>Rum: to be high or exalted, rise</a:t>
            </a:r>
          </a:p>
          <a:p>
            <a:pPr marL="383539" indent="-342899">
              <a:defRPr sz="5000"/>
            </a:pPr>
            <a:r>
              <a:t>אַבְרָ֔ם</a:t>
            </a:r>
          </a:p>
        </p:txBody>
      </p:sp>
      <p:sp>
        <p:nvSpPr>
          <p:cNvPr id="105" name="Shape 105"/>
          <p:cNvSpPr>
            <a:spLocks noGrp="1"/>
          </p:cNvSpPr>
          <p:nvPr>
            <p:ph type="sldNum" sz="quarter" idx="2"/>
          </p:nvPr>
        </p:nvSpPr>
        <p:spPr>
          <a:xfrm>
            <a:off x="7513408" y="6245225"/>
            <a:ext cx="213184" cy="298984"/>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8</a:t>
            </a:fld>
            <a:endParaRPr/>
          </a:p>
        </p:txBody>
      </p:sp>
      <p:pic>
        <p:nvPicPr>
          <p:cNvPr id="106" name="paleoChart.jpg"/>
          <p:cNvPicPr>
            <a:picLocks noChangeAspect="1"/>
          </p:cNvPicPr>
          <p:nvPr/>
        </p:nvPicPr>
        <p:blipFill>
          <a:blip r:embed="rId2">
            <a:extLst/>
          </a:blip>
          <a:srcRect l="5793" t="56528" r="80461" b="20745"/>
          <a:stretch>
            <a:fillRect/>
          </a:stretch>
        </p:blipFill>
        <p:spPr>
          <a:xfrm>
            <a:off x="2679042" y="3746739"/>
            <a:ext cx="1366359" cy="2467617"/>
          </a:xfrm>
          <a:prstGeom prst="rect">
            <a:avLst/>
          </a:prstGeom>
        </p:spPr>
      </p:pic>
      <p:pic>
        <p:nvPicPr>
          <p:cNvPr id="107" name="paleoChart.jpg"/>
          <p:cNvPicPr>
            <a:picLocks noChangeAspect="1"/>
          </p:cNvPicPr>
          <p:nvPr/>
        </p:nvPicPr>
        <p:blipFill>
          <a:blip r:embed="rId2">
            <a:extLst/>
          </a:blip>
          <a:srcRect l="36838" t="75166" r="49416" b="2108"/>
          <a:stretch>
            <a:fillRect/>
          </a:stretch>
        </p:blipFill>
        <p:spPr>
          <a:xfrm>
            <a:off x="4298373" y="3746739"/>
            <a:ext cx="1366359" cy="2467617"/>
          </a:xfrm>
          <a:prstGeom prst="rect">
            <a:avLst/>
          </a:prstGeom>
        </p:spPr>
      </p:pic>
      <p:pic>
        <p:nvPicPr>
          <p:cNvPr id="108" name="paleoChart.jpg"/>
          <p:cNvPicPr>
            <a:picLocks noChangeAspect="1"/>
          </p:cNvPicPr>
          <p:nvPr/>
        </p:nvPicPr>
        <p:blipFill>
          <a:blip r:embed="rId2">
            <a:extLst/>
          </a:blip>
          <a:srcRect l="21061" t="14944" r="65193" b="62330"/>
          <a:stretch>
            <a:fillRect/>
          </a:stretch>
        </p:blipFill>
        <p:spPr>
          <a:xfrm>
            <a:off x="5879604" y="3746739"/>
            <a:ext cx="1366359" cy="2467617"/>
          </a:xfrm>
          <a:prstGeom prst="rect">
            <a:avLst/>
          </a:prstGeom>
        </p:spPr>
      </p:pic>
      <p:pic>
        <p:nvPicPr>
          <p:cNvPr id="109" name="paleoChart.jpg"/>
          <p:cNvPicPr>
            <a:picLocks noChangeAspect="1"/>
          </p:cNvPicPr>
          <p:nvPr/>
        </p:nvPicPr>
        <p:blipFill>
          <a:blip r:embed="rId2">
            <a:extLst/>
          </a:blip>
          <a:srcRect l="4903" t="15526" r="81352" b="61747"/>
          <a:stretch>
            <a:fillRect/>
          </a:stretch>
        </p:blipFill>
        <p:spPr>
          <a:xfrm>
            <a:off x="7460835" y="3746739"/>
            <a:ext cx="1366359" cy="2467617"/>
          </a:xfrm>
          <a:prstGeom prst="rect">
            <a:avLst/>
          </a:prstGeom>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a:spLocks noGrp="1"/>
          </p:cNvSpPr>
          <p:nvPr>
            <p:ph type="title"/>
          </p:nvPr>
        </p:nvSpPr>
        <p:spPr>
          <a:prstGeom prst="rect">
            <a:avLst/>
          </a:prstGeom>
        </p:spPr>
        <p:txBody>
          <a:bodyPr/>
          <a:lstStyle/>
          <a:p>
            <a:r>
              <a:t>Who was Abram?</a:t>
            </a:r>
          </a:p>
        </p:txBody>
      </p:sp>
      <p:sp>
        <p:nvSpPr>
          <p:cNvPr id="112" name="Shape 112"/>
          <p:cNvSpPr>
            <a:spLocks noGrp="1"/>
          </p:cNvSpPr>
          <p:nvPr>
            <p:ph type="body" idx="1"/>
          </p:nvPr>
        </p:nvSpPr>
        <p:spPr>
          <a:prstGeom prst="rect">
            <a:avLst/>
          </a:prstGeom>
        </p:spPr>
        <p:txBody>
          <a:bodyPr/>
          <a:lstStyle/>
          <a:p>
            <a:r>
              <a:t>Firstborn son of Terach</a:t>
            </a:r>
          </a:p>
          <a:p>
            <a:r>
              <a:t>Responsibilities of the Firstborn</a:t>
            </a:r>
          </a:p>
          <a:p>
            <a:pPr lvl="1"/>
            <a:r>
              <a:t>He was to be the Priest of the family</a:t>
            </a:r>
          </a:p>
          <a:p>
            <a:pPr lvl="2"/>
            <a:r>
              <a:t>intercessor</a:t>
            </a:r>
          </a:p>
          <a:p>
            <a:pPr lvl="2"/>
            <a:r>
              <a:t>mediator</a:t>
            </a:r>
          </a:p>
          <a:p>
            <a:pPr lvl="1"/>
            <a:r>
              <a:t>To manage the resources so he could take care of the family</a:t>
            </a:r>
          </a:p>
          <a:p>
            <a:pPr lvl="2"/>
            <a:r>
              <a:t>to lead the family as it’s Head (like a King)</a:t>
            </a:r>
          </a:p>
          <a:p>
            <a:pPr lvl="1"/>
            <a:r>
              <a:t>To build altars and offer sacrifices to God</a:t>
            </a:r>
          </a:p>
          <a:p>
            <a:pPr lvl="2"/>
            <a:r>
              <a:t>only the Firstborn could do this</a:t>
            </a:r>
          </a:p>
        </p:txBody>
      </p:sp>
      <p:sp>
        <p:nvSpPr>
          <p:cNvPr id="113" name="Shape 113"/>
          <p:cNvSpPr>
            <a:spLocks noGrp="1"/>
          </p:cNvSpPr>
          <p:nvPr>
            <p:ph type="sldNum" sz="quarter" idx="2"/>
          </p:nvPr>
        </p:nvSpPr>
        <p:spPr>
          <a:xfrm>
            <a:off x="7513408" y="6245225"/>
            <a:ext cx="213184" cy="298984"/>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9</a:t>
            </a:fld>
            <a:endParaRPr/>
          </a:p>
        </p:txBody>
      </p:sp>
    </p:spTree>
  </p:cSld>
  <p:clrMapOvr>
    <a:masterClrMapping/>
  </p:clrMapOvr>
  <p:transition spd="slow"/>
</p:sld>
</file>

<file path=ppt/theme/theme1.xml><?xml version="1.0" encoding="utf-8"?>
<a:theme xmlns:a="http://schemas.openxmlformats.org/drawingml/2006/main" name="White">
  <a:themeElements>
    <a:clrScheme name="White">
      <a:dk1>
        <a:srgbClr val="000000"/>
      </a:dk1>
      <a:lt1>
        <a:srgbClr val="000000"/>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34</TotalTime>
  <Words>895</Words>
  <Application>Microsoft Office PowerPoint</Application>
  <PresentationFormat>On-screen Show (4:3)</PresentationFormat>
  <Paragraphs>157</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Chalkduster</vt:lpstr>
      <vt:lpstr>Helvetica Light</vt:lpstr>
      <vt:lpstr>Lucida Grande</vt:lpstr>
      <vt:lpstr>White</vt:lpstr>
      <vt:lpstr>Blood Covenant</vt:lpstr>
      <vt:lpstr>PowerPoint Presentation</vt:lpstr>
      <vt:lpstr>The Steps of Covenant</vt:lpstr>
      <vt:lpstr>The Covenants</vt:lpstr>
      <vt:lpstr>Abrahamic Covenant</vt:lpstr>
      <vt:lpstr>PowerPoint Presentation</vt:lpstr>
      <vt:lpstr>Abraham, Isaac, Jacob</vt:lpstr>
      <vt:lpstr>Abram</vt:lpstr>
      <vt:lpstr>Who was Abram?</vt:lpstr>
      <vt:lpstr>Progression of the Covenant</vt:lpstr>
      <vt:lpstr>Progression of the Covenant</vt:lpstr>
      <vt:lpstr>Suzerain - Vassal Relationship</vt:lpstr>
      <vt:lpstr>Progression of the Covenant</vt:lpstr>
      <vt:lpstr>The Melchizedek Priesthood</vt:lpstr>
      <vt:lpstr>Progression of the Covenant</vt:lpstr>
      <vt:lpstr>Progression of the Covenant</vt:lpstr>
      <vt:lpstr>PowerPoint Presentation</vt:lpstr>
      <vt:lpstr>Progression of the Covenant</vt:lpstr>
      <vt:lpstr>Isaac</vt:lpstr>
      <vt:lpstr>Jacob</vt:lpstr>
      <vt:lpstr>The Name Israel</vt:lpstr>
      <vt:lpstr>The Promise of the Father</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Covenant</dc:title>
  <cp:lastModifiedBy>KEVIN GANJAI</cp:lastModifiedBy>
  <cp:revision>6</cp:revision>
  <dcterms:modified xsi:type="dcterms:W3CDTF">2016-02-02T20:54:05Z</dcterms:modified>
</cp:coreProperties>
</file>