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8" r:id="rId3"/>
    <p:sldId id="264" r:id="rId4"/>
    <p:sldId id="265" r:id="rId5"/>
    <p:sldId id="261" r:id="rId6"/>
    <p:sldId id="266" r:id="rId7"/>
    <p:sldId id="267" r:id="rId8"/>
    <p:sldId id="268" r:id="rId9"/>
    <p:sldId id="269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5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967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8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90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51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56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75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771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1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7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3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8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7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4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6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2" y="171147"/>
            <a:ext cx="9905998" cy="1249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382713"/>
            <a:ext cx="9905999" cy="4408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7/24/2017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35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2799471" y="-23779"/>
            <a:ext cx="7538132" cy="1518048"/>
          </a:xfrm>
          <a:prstGeom prst="rect">
            <a:avLst/>
          </a:prstGeom>
        </p:spPr>
        <p:txBody>
          <a:bodyPr>
            <a:noAutofit/>
          </a:bodyPr>
          <a:lstStyle>
            <a:lvl1pPr defTabSz="549440">
              <a:defRPr sz="7524"/>
            </a:lvl1pPr>
          </a:lstStyle>
          <a:p>
            <a:r>
              <a:rPr sz="4400" dirty="0" err="1" smtClean="0"/>
              <a:t>Pinchas</a:t>
            </a:r>
            <a:r>
              <a:rPr lang="en-US" sz="4400" dirty="0"/>
              <a:t> </a:t>
            </a:r>
            <a:r>
              <a:rPr lang="en-US" sz="4400" dirty="0" smtClean="0"/>
              <a:t>– part two</a:t>
            </a:r>
            <a:endParaRPr sz="4400" dirty="0"/>
          </a:p>
        </p:txBody>
      </p:sp>
      <p:pic>
        <p:nvPicPr>
          <p:cNvPr id="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9471" y="1192084"/>
            <a:ext cx="6084981" cy="55576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4478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 flipV="1">
            <a:off x="7566350" y="3200858"/>
            <a:ext cx="0" cy="190353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6956530" y="1586711"/>
            <a:ext cx="1299810" cy="1580241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sz="1400" dirty="0">
                <a:solidFill>
                  <a:prstClr val="black"/>
                </a:solidFill>
              </a:rPr>
              <a:t>Coming of The Destroyer,</a:t>
            </a:r>
          </a:p>
          <a:p>
            <a:pPr algn="ctr" defTabSz="457200">
              <a:defRPr sz="1600"/>
            </a:pPr>
            <a:r>
              <a:rPr sz="1400" dirty="0">
                <a:solidFill>
                  <a:prstClr val="black"/>
                </a:solidFill>
              </a:rPr>
              <a:t>Balaam’s Donkey</a:t>
            </a:r>
          </a:p>
          <a:p>
            <a:pPr algn="ctr" defTabSz="457200">
              <a:defRPr sz="1600"/>
            </a:pPr>
            <a:r>
              <a:rPr sz="1400" dirty="0" err="1">
                <a:solidFill>
                  <a:prstClr val="black"/>
                </a:solidFill>
              </a:rPr>
              <a:t>Pinchas</a:t>
            </a:r>
            <a:r>
              <a:rPr sz="1400" dirty="0">
                <a:solidFill>
                  <a:prstClr val="black"/>
                </a:solidFill>
              </a:rPr>
              <a:t> stops encroachment</a:t>
            </a:r>
          </a:p>
        </p:txBody>
      </p:sp>
      <p:sp>
        <p:nvSpPr>
          <p:cNvPr id="165" name="Shape 165"/>
          <p:cNvSpPr/>
          <p:nvPr/>
        </p:nvSpPr>
        <p:spPr>
          <a:xfrm>
            <a:off x="6926934" y="4936562"/>
            <a:ext cx="1197438" cy="179568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sz="1400">
                <a:solidFill>
                  <a:prstClr val="black"/>
                </a:solidFill>
              </a:rPr>
              <a:t>Infiltration of “sorcery” into the church,</a:t>
            </a:r>
          </a:p>
          <a:p>
            <a:pPr algn="ctr" defTabSz="457200"/>
            <a:r>
              <a:rPr sz="1400">
                <a:solidFill>
                  <a:prstClr val="black"/>
                </a:solidFill>
              </a:rPr>
              <a:t>Messianic believers warn of destruction</a:t>
            </a:r>
          </a:p>
        </p:txBody>
      </p:sp>
      <p:sp>
        <p:nvSpPr>
          <p:cNvPr id="167" name="Shape 167"/>
          <p:cNvSpPr/>
          <p:nvPr/>
        </p:nvSpPr>
        <p:spPr>
          <a:xfrm>
            <a:off x="8194205" y="4293093"/>
            <a:ext cx="1157789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sz="1400" dirty="0" err="1">
                <a:solidFill>
                  <a:prstClr val="black"/>
                </a:solidFill>
              </a:rPr>
              <a:t>Yeshua</a:t>
            </a:r>
            <a:r>
              <a:rPr sz="1400" dirty="0">
                <a:solidFill>
                  <a:prstClr val="black"/>
                </a:solidFill>
              </a:rPr>
              <a:t>, the Commander of Heavens Armies</a:t>
            </a:r>
          </a:p>
        </p:txBody>
      </p:sp>
      <p:sp>
        <p:nvSpPr>
          <p:cNvPr id="168" name="Shape 168"/>
          <p:cNvSpPr/>
          <p:nvPr/>
        </p:nvSpPr>
        <p:spPr>
          <a:xfrm>
            <a:off x="8322336" y="862971"/>
            <a:ext cx="1029658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sz="1400" dirty="0" err="1">
                <a:solidFill>
                  <a:prstClr val="black"/>
                </a:solidFill>
              </a:rPr>
              <a:t>Pinchas</a:t>
            </a:r>
            <a:r>
              <a:rPr sz="1400" dirty="0">
                <a:solidFill>
                  <a:prstClr val="black"/>
                </a:solidFill>
              </a:rPr>
              <a:t>, the Priest of War</a:t>
            </a:r>
          </a:p>
        </p:txBody>
      </p:sp>
      <p:sp>
        <p:nvSpPr>
          <p:cNvPr id="169" name="Shape 169"/>
          <p:cNvSpPr/>
          <p:nvPr/>
        </p:nvSpPr>
        <p:spPr>
          <a:xfrm flipV="1">
            <a:off x="8773099" y="1568539"/>
            <a:ext cx="0" cy="27064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1" y="-138462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Restoration Events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hape 164"/>
          <p:cNvSpPr/>
          <p:nvPr/>
        </p:nvSpPr>
        <p:spPr>
          <a:xfrm>
            <a:off x="5490623" y="1181877"/>
            <a:ext cx="1324663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Red Heifer,</a:t>
            </a:r>
          </a:p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Water from</a:t>
            </a:r>
          </a:p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Rock,</a:t>
            </a:r>
          </a:p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Bronze Serpent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3" name="Shape 167"/>
          <p:cNvSpPr/>
          <p:nvPr/>
        </p:nvSpPr>
        <p:spPr>
          <a:xfrm>
            <a:off x="5501307" y="4260733"/>
            <a:ext cx="1199457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Cleansing the People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5" name="Shape 164"/>
          <p:cNvSpPr/>
          <p:nvPr/>
        </p:nvSpPr>
        <p:spPr>
          <a:xfrm>
            <a:off x="4721814" y="2627515"/>
            <a:ext cx="982995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Rebellion of </a:t>
            </a:r>
            <a:r>
              <a:rPr lang="en-US" sz="1400" dirty="0" err="1">
                <a:solidFill>
                  <a:prstClr val="black"/>
                </a:solidFill>
              </a:rPr>
              <a:t>Korah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6" name="Shape 167"/>
          <p:cNvSpPr/>
          <p:nvPr/>
        </p:nvSpPr>
        <p:spPr>
          <a:xfrm>
            <a:off x="4540249" y="5255547"/>
            <a:ext cx="1565157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Encroachment, Earthquake of </a:t>
            </a:r>
            <a:r>
              <a:rPr lang="en-US" sz="1400" dirty="0" err="1">
                <a:solidFill>
                  <a:prstClr val="black"/>
                </a:solidFill>
              </a:rPr>
              <a:t>Zech</a:t>
            </a:r>
            <a:r>
              <a:rPr lang="en-US" sz="1400" dirty="0">
                <a:solidFill>
                  <a:prstClr val="black"/>
                </a:solidFill>
              </a:rPr>
              <a:t> 14 &amp; Rev 6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8" name="Shape 162"/>
          <p:cNvSpPr/>
          <p:nvPr/>
        </p:nvSpPr>
        <p:spPr>
          <a:xfrm flipV="1">
            <a:off x="6157951" y="2323834"/>
            <a:ext cx="0" cy="18942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19" name="Shape 162"/>
          <p:cNvSpPr/>
          <p:nvPr/>
        </p:nvSpPr>
        <p:spPr>
          <a:xfrm flipV="1">
            <a:off x="5213311" y="3126424"/>
            <a:ext cx="0" cy="21427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0" name="Shape 164"/>
          <p:cNvSpPr/>
          <p:nvPr/>
        </p:nvSpPr>
        <p:spPr>
          <a:xfrm>
            <a:off x="3812418" y="1454554"/>
            <a:ext cx="1324663" cy="287579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Twelve Spies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1" name="Shape 167"/>
          <p:cNvSpPr/>
          <p:nvPr/>
        </p:nvSpPr>
        <p:spPr>
          <a:xfrm>
            <a:off x="3940977" y="4218096"/>
            <a:ext cx="1039751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Order of Events (144,000)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2" name="Shape 162"/>
          <p:cNvSpPr/>
          <p:nvPr/>
        </p:nvSpPr>
        <p:spPr>
          <a:xfrm flipV="1">
            <a:off x="4464328" y="1728880"/>
            <a:ext cx="0" cy="24689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3" name="Shape 164"/>
          <p:cNvSpPr/>
          <p:nvPr/>
        </p:nvSpPr>
        <p:spPr>
          <a:xfrm>
            <a:off x="2993964" y="2023472"/>
            <a:ext cx="1125362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Silver Trumpets, Quail (desiring a life of ease)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4" name="Shape 167"/>
          <p:cNvSpPr/>
          <p:nvPr/>
        </p:nvSpPr>
        <p:spPr>
          <a:xfrm>
            <a:off x="3073486" y="5627830"/>
            <a:ext cx="1154228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Trumpet Judgments of Revelation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5" name="Shape 162"/>
          <p:cNvSpPr/>
          <p:nvPr/>
        </p:nvSpPr>
        <p:spPr>
          <a:xfrm flipV="1">
            <a:off x="3616961" y="3178584"/>
            <a:ext cx="0" cy="244924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6" name="Shape 164"/>
          <p:cNvSpPr/>
          <p:nvPr/>
        </p:nvSpPr>
        <p:spPr>
          <a:xfrm>
            <a:off x="2009968" y="1345422"/>
            <a:ext cx="1324663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Dedication of Tabernacle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7" name="Shape 167"/>
          <p:cNvSpPr/>
          <p:nvPr/>
        </p:nvSpPr>
        <p:spPr>
          <a:xfrm>
            <a:off x="2000126" y="4293093"/>
            <a:ext cx="1178228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Return of the Tabernacle in the Wilderness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8" name="Shape 162"/>
          <p:cNvSpPr/>
          <p:nvPr/>
        </p:nvSpPr>
        <p:spPr>
          <a:xfrm flipV="1">
            <a:off x="2647917" y="1850296"/>
            <a:ext cx="0" cy="24689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9" name="Shape 164"/>
          <p:cNvSpPr/>
          <p:nvPr/>
        </p:nvSpPr>
        <p:spPr>
          <a:xfrm>
            <a:off x="1101984" y="2063137"/>
            <a:ext cx="1031276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Leprosy, Cup of Bitterness, Nazirite Law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0" name="Shape 167"/>
          <p:cNvSpPr/>
          <p:nvPr/>
        </p:nvSpPr>
        <p:spPr>
          <a:xfrm>
            <a:off x="1006193" y="5627845"/>
            <a:ext cx="1408654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Judgment of adulterous House of Israel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1" name="Shape 162"/>
          <p:cNvSpPr/>
          <p:nvPr/>
        </p:nvSpPr>
        <p:spPr>
          <a:xfrm flipV="1">
            <a:off x="1630105" y="3212748"/>
            <a:ext cx="0" cy="238725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32" name="Shape 164"/>
          <p:cNvSpPr/>
          <p:nvPr/>
        </p:nvSpPr>
        <p:spPr>
          <a:xfrm>
            <a:off x="270425" y="954118"/>
            <a:ext cx="1105920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The Camp of Israel set up in the Wilderness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3" name="Shape 167"/>
          <p:cNvSpPr/>
          <p:nvPr/>
        </p:nvSpPr>
        <p:spPr>
          <a:xfrm>
            <a:off x="196169" y="4357643"/>
            <a:ext cx="1161085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2</a:t>
            </a:r>
            <a:r>
              <a:rPr lang="en-US" sz="1400" baseline="30000" dirty="0">
                <a:solidFill>
                  <a:prstClr val="black"/>
                </a:solidFill>
              </a:rPr>
              <a:t>nd</a:t>
            </a:r>
            <a:r>
              <a:rPr lang="en-US" sz="1400" dirty="0">
                <a:solidFill>
                  <a:prstClr val="black"/>
                </a:solidFill>
              </a:rPr>
              <a:t> Exodus – the 12 tribes come out of the nations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4" name="Shape 162"/>
          <p:cNvSpPr/>
          <p:nvPr/>
        </p:nvSpPr>
        <p:spPr>
          <a:xfrm flipV="1">
            <a:off x="756098" y="1896537"/>
            <a:ext cx="0" cy="24689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9864" y="3516323"/>
            <a:ext cx="11609877" cy="32464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57200">
              <a:defRPr sz="2400">
                <a:solidFill>
                  <a:srgbClr val="FFFFFF"/>
                </a:solidFill>
              </a:defRPr>
            </a:pPr>
            <a:endParaRPr sz="1687">
              <a:solidFill>
                <a:srgbClr val="FFFFFF"/>
              </a:solidFill>
            </a:endParaRPr>
          </a:p>
        </p:txBody>
      </p:sp>
      <p:sp>
        <p:nvSpPr>
          <p:cNvPr id="35" name="Shape 167"/>
          <p:cNvSpPr/>
          <p:nvPr/>
        </p:nvSpPr>
        <p:spPr>
          <a:xfrm>
            <a:off x="8979636" y="5565377"/>
            <a:ext cx="1363421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End Time IDF,</a:t>
            </a:r>
          </a:p>
          <a:p>
            <a:pPr algn="ctr" defTabSz="457200"/>
            <a:r>
              <a:rPr lang="en-US" sz="1400" dirty="0" err="1" smtClean="0">
                <a:solidFill>
                  <a:prstClr val="black"/>
                </a:solidFill>
              </a:rPr>
              <a:t>Yeshua</a:t>
            </a:r>
            <a:r>
              <a:rPr lang="en-US" sz="1400" dirty="0" smtClean="0">
                <a:solidFill>
                  <a:prstClr val="black"/>
                </a:solidFill>
              </a:rPr>
              <a:t> commissioned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“Joseph” redeemed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6" name="Shape 168"/>
          <p:cNvSpPr/>
          <p:nvPr/>
        </p:nvSpPr>
        <p:spPr>
          <a:xfrm>
            <a:off x="9011997" y="1694160"/>
            <a:ext cx="1438310" cy="1580241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People numbered for war,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Joshua Commissioned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Daughters of </a:t>
            </a:r>
            <a:r>
              <a:rPr lang="en-US" sz="1400" dirty="0" err="1" smtClean="0">
                <a:solidFill>
                  <a:prstClr val="black"/>
                </a:solidFill>
              </a:rPr>
              <a:t>Zelophahad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7" name="Shape 169"/>
          <p:cNvSpPr/>
          <p:nvPr/>
        </p:nvSpPr>
        <p:spPr>
          <a:xfrm flipV="1">
            <a:off x="9688055" y="3285137"/>
            <a:ext cx="0" cy="226789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10203037" y="4141904"/>
            <a:ext cx="849647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Renewal of the Feasts</a:t>
            </a:r>
          </a:p>
        </p:txBody>
      </p:sp>
      <p:sp>
        <p:nvSpPr>
          <p:cNvPr id="39" name="Shape 168"/>
          <p:cNvSpPr/>
          <p:nvPr/>
        </p:nvSpPr>
        <p:spPr>
          <a:xfrm>
            <a:off x="10072559" y="505914"/>
            <a:ext cx="1029658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Review of the Feasts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40" name="Shape 169"/>
          <p:cNvSpPr/>
          <p:nvPr/>
        </p:nvSpPr>
        <p:spPr>
          <a:xfrm flipV="1">
            <a:off x="10611633" y="1008937"/>
            <a:ext cx="0" cy="31167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41" name="Shape 167"/>
          <p:cNvSpPr/>
          <p:nvPr/>
        </p:nvSpPr>
        <p:spPr>
          <a:xfrm>
            <a:off x="10803153" y="5104395"/>
            <a:ext cx="1157789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Annul vows, Gog/Magog War;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Purification by Fire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42" name="Shape 168"/>
          <p:cNvSpPr/>
          <p:nvPr/>
        </p:nvSpPr>
        <p:spPr>
          <a:xfrm>
            <a:off x="10790637" y="1401072"/>
            <a:ext cx="1101811" cy="1364797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Law of Vows,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War with </a:t>
            </a:r>
            <a:r>
              <a:rPr lang="en-US" sz="1400" dirty="0" err="1" smtClean="0">
                <a:solidFill>
                  <a:prstClr val="black"/>
                </a:solidFill>
              </a:rPr>
              <a:t>Midyan</a:t>
            </a:r>
            <a:r>
              <a:rPr lang="en-US" sz="1400" dirty="0" smtClean="0">
                <a:solidFill>
                  <a:prstClr val="black"/>
                </a:solidFill>
              </a:rPr>
              <a:t>; Purification by fire</a:t>
            </a:r>
          </a:p>
        </p:txBody>
      </p:sp>
      <p:sp>
        <p:nvSpPr>
          <p:cNvPr id="43" name="Shape 169"/>
          <p:cNvSpPr/>
          <p:nvPr/>
        </p:nvSpPr>
        <p:spPr>
          <a:xfrm flipV="1">
            <a:off x="11370783" y="2770018"/>
            <a:ext cx="0" cy="23343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687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 flipV="1">
            <a:off x="7824260" y="3200858"/>
            <a:ext cx="0" cy="190353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7214440" y="1586711"/>
            <a:ext cx="1299810" cy="1580241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sz="1400" dirty="0">
                <a:solidFill>
                  <a:prstClr val="black"/>
                </a:solidFill>
              </a:rPr>
              <a:t>Coming of The Destroyer,</a:t>
            </a:r>
          </a:p>
          <a:p>
            <a:pPr algn="ctr" defTabSz="457200">
              <a:defRPr sz="1600"/>
            </a:pPr>
            <a:r>
              <a:rPr sz="1400" dirty="0">
                <a:solidFill>
                  <a:prstClr val="black"/>
                </a:solidFill>
              </a:rPr>
              <a:t>Balaam’s Donkey</a:t>
            </a:r>
          </a:p>
          <a:p>
            <a:pPr algn="ctr" defTabSz="457200">
              <a:defRPr sz="1600"/>
            </a:pPr>
            <a:r>
              <a:rPr sz="1400" dirty="0" err="1">
                <a:solidFill>
                  <a:prstClr val="black"/>
                </a:solidFill>
              </a:rPr>
              <a:t>Pinchas</a:t>
            </a:r>
            <a:r>
              <a:rPr sz="1400" dirty="0">
                <a:solidFill>
                  <a:prstClr val="black"/>
                </a:solidFill>
              </a:rPr>
              <a:t> stops encroachment</a:t>
            </a:r>
          </a:p>
        </p:txBody>
      </p:sp>
      <p:sp>
        <p:nvSpPr>
          <p:cNvPr id="165" name="Shape 165"/>
          <p:cNvSpPr/>
          <p:nvPr/>
        </p:nvSpPr>
        <p:spPr>
          <a:xfrm>
            <a:off x="7184844" y="4936562"/>
            <a:ext cx="1197438" cy="179568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sz="1400">
                <a:solidFill>
                  <a:prstClr val="black"/>
                </a:solidFill>
              </a:rPr>
              <a:t>Infiltration of “sorcery” into the church,</a:t>
            </a:r>
          </a:p>
          <a:p>
            <a:pPr algn="ctr" defTabSz="457200"/>
            <a:r>
              <a:rPr sz="1400">
                <a:solidFill>
                  <a:prstClr val="black"/>
                </a:solidFill>
              </a:rPr>
              <a:t>Messianic believers warn of destruction</a:t>
            </a:r>
          </a:p>
        </p:txBody>
      </p:sp>
      <p:sp>
        <p:nvSpPr>
          <p:cNvPr id="167" name="Shape 167"/>
          <p:cNvSpPr/>
          <p:nvPr/>
        </p:nvSpPr>
        <p:spPr>
          <a:xfrm>
            <a:off x="8492754" y="4292303"/>
            <a:ext cx="1157789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sz="1400" dirty="0" err="1">
                <a:solidFill>
                  <a:prstClr val="black"/>
                </a:solidFill>
              </a:rPr>
              <a:t>Yeshua</a:t>
            </a:r>
            <a:r>
              <a:rPr sz="1400" dirty="0">
                <a:solidFill>
                  <a:prstClr val="black"/>
                </a:solidFill>
              </a:rPr>
              <a:t>, the Commander of Heavens Armies</a:t>
            </a:r>
          </a:p>
        </p:txBody>
      </p:sp>
      <p:sp>
        <p:nvSpPr>
          <p:cNvPr id="168" name="Shape 168"/>
          <p:cNvSpPr/>
          <p:nvPr/>
        </p:nvSpPr>
        <p:spPr>
          <a:xfrm>
            <a:off x="8606476" y="964642"/>
            <a:ext cx="1029658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sz="1400">
                <a:solidFill>
                  <a:prstClr val="black"/>
                </a:solidFill>
              </a:rPr>
              <a:t>Pinchas, the Priest of War</a:t>
            </a:r>
          </a:p>
        </p:txBody>
      </p:sp>
      <p:sp>
        <p:nvSpPr>
          <p:cNvPr id="169" name="Shape 169"/>
          <p:cNvSpPr/>
          <p:nvPr/>
        </p:nvSpPr>
        <p:spPr>
          <a:xfrm flipV="1">
            <a:off x="9023280" y="1683108"/>
            <a:ext cx="0" cy="259106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1" y="-138462"/>
            <a:ext cx="9905998" cy="1478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Restoration Events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hape 164"/>
          <p:cNvSpPr/>
          <p:nvPr/>
        </p:nvSpPr>
        <p:spPr>
          <a:xfrm>
            <a:off x="5775648" y="1194464"/>
            <a:ext cx="1324663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Red Heifer,</a:t>
            </a:r>
          </a:p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Water from</a:t>
            </a:r>
          </a:p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Rock,</a:t>
            </a:r>
          </a:p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Bronze Serpent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3" name="Shape 167"/>
          <p:cNvSpPr/>
          <p:nvPr/>
        </p:nvSpPr>
        <p:spPr>
          <a:xfrm>
            <a:off x="5838250" y="4274172"/>
            <a:ext cx="1199457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Cleansing the People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5" name="Shape 164"/>
          <p:cNvSpPr/>
          <p:nvPr/>
        </p:nvSpPr>
        <p:spPr>
          <a:xfrm>
            <a:off x="4953376" y="2611770"/>
            <a:ext cx="982995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Rebellion of </a:t>
            </a:r>
            <a:r>
              <a:rPr lang="en-US" sz="1400" dirty="0" err="1">
                <a:solidFill>
                  <a:prstClr val="black"/>
                </a:solidFill>
              </a:rPr>
              <a:t>Korah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6" name="Shape 167"/>
          <p:cNvSpPr/>
          <p:nvPr/>
        </p:nvSpPr>
        <p:spPr>
          <a:xfrm>
            <a:off x="4773057" y="5253793"/>
            <a:ext cx="1565157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Encroachment, Earthquake of </a:t>
            </a:r>
            <a:r>
              <a:rPr lang="en-US" sz="1400" dirty="0" err="1">
                <a:solidFill>
                  <a:prstClr val="black"/>
                </a:solidFill>
              </a:rPr>
              <a:t>Zech</a:t>
            </a:r>
            <a:r>
              <a:rPr lang="en-US" sz="1400" dirty="0">
                <a:solidFill>
                  <a:prstClr val="black"/>
                </a:solidFill>
              </a:rPr>
              <a:t> 14 &amp; Rev 6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18" name="Shape 162"/>
          <p:cNvSpPr/>
          <p:nvPr/>
        </p:nvSpPr>
        <p:spPr>
          <a:xfrm flipV="1">
            <a:off x="6431556" y="2343818"/>
            <a:ext cx="0" cy="18942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19" name="Shape 162"/>
          <p:cNvSpPr/>
          <p:nvPr/>
        </p:nvSpPr>
        <p:spPr>
          <a:xfrm flipV="1">
            <a:off x="5471737" y="3114792"/>
            <a:ext cx="0" cy="21427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0" name="Shape 164"/>
          <p:cNvSpPr/>
          <p:nvPr/>
        </p:nvSpPr>
        <p:spPr>
          <a:xfrm>
            <a:off x="3954087" y="1454554"/>
            <a:ext cx="1324663" cy="287579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Twelve Spies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1" name="Shape 167"/>
          <p:cNvSpPr/>
          <p:nvPr/>
        </p:nvSpPr>
        <p:spPr>
          <a:xfrm>
            <a:off x="4123405" y="4251160"/>
            <a:ext cx="1039751" cy="718466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Order of Events (144,000)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2" name="Shape 162"/>
          <p:cNvSpPr/>
          <p:nvPr/>
        </p:nvSpPr>
        <p:spPr>
          <a:xfrm flipV="1">
            <a:off x="4605997" y="1728880"/>
            <a:ext cx="0" cy="24689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3" name="Shape 164"/>
          <p:cNvSpPr/>
          <p:nvPr/>
        </p:nvSpPr>
        <p:spPr>
          <a:xfrm>
            <a:off x="3135633" y="2023472"/>
            <a:ext cx="1125362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Silver Trumpets, Quail (desiring a life of ease)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4" name="Shape 167"/>
          <p:cNvSpPr/>
          <p:nvPr/>
        </p:nvSpPr>
        <p:spPr>
          <a:xfrm>
            <a:off x="3224809" y="5459885"/>
            <a:ext cx="1154228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Trumpet Judgments of Revelation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5" name="Shape 162"/>
          <p:cNvSpPr/>
          <p:nvPr/>
        </p:nvSpPr>
        <p:spPr>
          <a:xfrm flipV="1">
            <a:off x="3758630" y="3178585"/>
            <a:ext cx="0" cy="22813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6" name="Shape 164"/>
          <p:cNvSpPr/>
          <p:nvPr/>
        </p:nvSpPr>
        <p:spPr>
          <a:xfrm>
            <a:off x="2009968" y="1345422"/>
            <a:ext cx="1324663" cy="503023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Dedication of Tabernacle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7" name="Shape 167"/>
          <p:cNvSpPr/>
          <p:nvPr/>
        </p:nvSpPr>
        <p:spPr>
          <a:xfrm>
            <a:off x="2000126" y="4293093"/>
            <a:ext cx="1178228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Return of the Tabernacle in the Wilderness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28" name="Shape 162"/>
          <p:cNvSpPr/>
          <p:nvPr/>
        </p:nvSpPr>
        <p:spPr>
          <a:xfrm flipV="1">
            <a:off x="2647917" y="1850296"/>
            <a:ext cx="0" cy="24689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29" name="Shape 164"/>
          <p:cNvSpPr/>
          <p:nvPr/>
        </p:nvSpPr>
        <p:spPr>
          <a:xfrm>
            <a:off x="1101984" y="2063137"/>
            <a:ext cx="1031276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Leprosy, Cup of Bitterness, Nazirite Law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0" name="Shape 167"/>
          <p:cNvSpPr/>
          <p:nvPr/>
        </p:nvSpPr>
        <p:spPr>
          <a:xfrm>
            <a:off x="1386085" y="5600006"/>
            <a:ext cx="1124553" cy="1149354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Judgment of adulterous House of Israel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1" name="Shape 162"/>
          <p:cNvSpPr/>
          <p:nvPr/>
        </p:nvSpPr>
        <p:spPr>
          <a:xfrm flipV="1">
            <a:off x="1630105" y="3212748"/>
            <a:ext cx="0" cy="238725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32" name="Shape 164"/>
          <p:cNvSpPr/>
          <p:nvPr/>
        </p:nvSpPr>
        <p:spPr>
          <a:xfrm>
            <a:off x="333719" y="954118"/>
            <a:ext cx="1105920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>
              <a:defRPr sz="1600"/>
            </a:pPr>
            <a:r>
              <a:rPr lang="en-US" sz="1400" dirty="0">
                <a:solidFill>
                  <a:prstClr val="black"/>
                </a:solidFill>
              </a:rPr>
              <a:t>The Camp of Israel set up in the Wilderness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3" name="Shape 167"/>
          <p:cNvSpPr/>
          <p:nvPr/>
        </p:nvSpPr>
        <p:spPr>
          <a:xfrm>
            <a:off x="210084" y="4388890"/>
            <a:ext cx="1067480" cy="1364797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2</a:t>
            </a:r>
            <a:r>
              <a:rPr lang="en-US" sz="1400" baseline="30000" dirty="0">
                <a:solidFill>
                  <a:prstClr val="black"/>
                </a:solidFill>
              </a:rPr>
              <a:t>nd</a:t>
            </a:r>
            <a:r>
              <a:rPr lang="en-US" sz="1400" dirty="0">
                <a:solidFill>
                  <a:prstClr val="black"/>
                </a:solidFill>
              </a:rPr>
              <a:t> Exodus – the 12 tribes come out of the nations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4" name="Shape 162"/>
          <p:cNvSpPr/>
          <p:nvPr/>
        </p:nvSpPr>
        <p:spPr>
          <a:xfrm flipV="1">
            <a:off x="756098" y="1896537"/>
            <a:ext cx="0" cy="24689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89864" y="3516323"/>
            <a:ext cx="11609877" cy="32464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57200">
              <a:defRPr sz="2400">
                <a:solidFill>
                  <a:srgbClr val="FFFFFF"/>
                </a:solidFill>
              </a:defRPr>
            </a:pPr>
            <a:endParaRPr sz="1687">
              <a:solidFill>
                <a:srgbClr val="FFFFFF"/>
              </a:solidFill>
            </a:endParaRPr>
          </a:p>
        </p:txBody>
      </p:sp>
      <p:sp>
        <p:nvSpPr>
          <p:cNvPr id="35" name="Shape 167"/>
          <p:cNvSpPr/>
          <p:nvPr/>
        </p:nvSpPr>
        <p:spPr>
          <a:xfrm>
            <a:off x="9228912" y="5580742"/>
            <a:ext cx="1157789" cy="933910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End Time IDF,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“Joseph” redeemed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6" name="Shape 168"/>
          <p:cNvSpPr/>
          <p:nvPr/>
        </p:nvSpPr>
        <p:spPr>
          <a:xfrm>
            <a:off x="9297133" y="1917317"/>
            <a:ext cx="1106172" cy="1364797"/>
          </a:xfrm>
          <a:prstGeom prst="rect">
            <a:avLst/>
          </a:prstGeom>
          <a:solidFill>
            <a:schemeClr val="tx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People numbered for war,</a:t>
            </a:r>
          </a:p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Daughters of </a:t>
            </a:r>
            <a:r>
              <a:rPr lang="en-US" sz="1400" dirty="0" err="1" smtClean="0">
                <a:solidFill>
                  <a:prstClr val="black"/>
                </a:solidFill>
              </a:rPr>
              <a:t>Zelophahad</a:t>
            </a:r>
            <a:endParaRPr sz="1400" dirty="0">
              <a:solidFill>
                <a:prstClr val="black"/>
              </a:solidFill>
            </a:endParaRPr>
          </a:p>
        </p:txBody>
      </p:sp>
      <p:sp>
        <p:nvSpPr>
          <p:cNvPr id="37" name="Shape 169"/>
          <p:cNvSpPr/>
          <p:nvPr/>
        </p:nvSpPr>
        <p:spPr>
          <a:xfrm flipV="1">
            <a:off x="9842525" y="3297479"/>
            <a:ext cx="0" cy="226789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57200">
              <a:defRPr sz="2400"/>
            </a:pPr>
            <a:endParaRPr sz="16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269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60607"/>
            <a:ext cx="9905998" cy="1249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Messiah must accomplish four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25769"/>
            <a:ext cx="9905999" cy="4065432"/>
          </a:xfrm>
        </p:spPr>
        <p:txBody>
          <a:bodyPr/>
          <a:lstStyle/>
          <a:p>
            <a:r>
              <a:rPr lang="en-US" dirty="0" smtClean="0"/>
              <a:t>Restore all twelve Tribes</a:t>
            </a:r>
          </a:p>
          <a:p>
            <a:r>
              <a:rPr lang="en-US" dirty="0" smtClean="0"/>
              <a:t>Restore the Land of Israel</a:t>
            </a:r>
          </a:p>
          <a:p>
            <a:r>
              <a:rPr lang="en-US" dirty="0" smtClean="0"/>
              <a:t>Restore the Temple</a:t>
            </a:r>
          </a:p>
          <a:p>
            <a:r>
              <a:rPr lang="en-US" dirty="0" smtClean="0"/>
              <a:t>Restore Peace by defeating Israel’s enemies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messiah, multiple roles</a:t>
            </a:r>
            <a:endParaRPr lang="en-US" dirty="0"/>
          </a:p>
        </p:txBody>
      </p:sp>
      <p:pic>
        <p:nvPicPr>
          <p:cNvPr id="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9714" r="19714"/>
          <a:stretch>
            <a:fillRect/>
          </a:stretch>
        </p:blipFill>
        <p:spPr>
          <a:xfrm>
            <a:off x="122411" y="1300986"/>
            <a:ext cx="3068886" cy="3799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://endoftheworld.net/Jesus/wp-content/uploads/2010/03/High-priest-Jes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32" y="1699924"/>
            <a:ext cx="3069689" cy="43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8171" y="3200950"/>
            <a:ext cx="3260304" cy="3436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tiff"/>
          <p:cNvPicPr>
            <a:picLocks noChangeAspect="1"/>
          </p:cNvPicPr>
          <p:nvPr/>
        </p:nvPicPr>
        <p:blipFill rotWithShape="1">
          <a:blip r:embed="rId5">
            <a:extLst/>
          </a:blip>
          <a:srcRect l="25892" t="8437" r="10115" b="14952"/>
          <a:stretch/>
        </p:blipFill>
        <p:spPr>
          <a:xfrm>
            <a:off x="8277783" y="1172703"/>
            <a:ext cx="3506385" cy="41977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95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1395237" y="233548"/>
            <a:ext cx="7804547" cy="1002823"/>
          </a:xfrm>
          <a:prstGeom prst="rect">
            <a:avLst/>
          </a:prstGeom>
        </p:spPr>
        <p:txBody>
          <a:bodyPr/>
          <a:lstStyle/>
          <a:p>
            <a:r>
              <a:rPr dirty="0"/>
              <a:t>Roles of the Messiah</a:t>
            </a:r>
          </a:p>
        </p:txBody>
      </p:sp>
      <p:sp>
        <p:nvSpPr>
          <p:cNvPr id="254" name="Shape 254"/>
          <p:cNvSpPr/>
          <p:nvPr/>
        </p:nvSpPr>
        <p:spPr>
          <a:xfrm>
            <a:off x="886266" y="1434099"/>
            <a:ext cx="10949420" cy="4873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446469" indent="-446469">
              <a:buSzPct val="100000"/>
              <a:buAutoNum type="arabicPeriod"/>
            </a:pPr>
            <a:r>
              <a:rPr sz="2600" dirty="0">
                <a:solidFill>
                  <a:schemeClr val="bg1"/>
                </a:solidFill>
              </a:rPr>
              <a:t>Suffering Servant - redeems the 12 Tribes of Israel (Messiah ben Joseph)</a:t>
            </a:r>
          </a:p>
          <a:p>
            <a:pPr marL="625056" lvl="1" indent="-312528">
              <a:buSzPct val="75000"/>
              <a:buChar char="•"/>
              <a:defRPr sz="3200"/>
            </a:pPr>
            <a:r>
              <a:rPr sz="2600" dirty="0" err="1">
                <a:solidFill>
                  <a:schemeClr val="bg1"/>
                </a:solidFill>
              </a:rPr>
              <a:t>Yeshua</a:t>
            </a:r>
            <a:r>
              <a:rPr sz="2600" dirty="0">
                <a:solidFill>
                  <a:schemeClr val="bg1"/>
                </a:solidFill>
              </a:rPr>
              <a:t> came for “the lost sheep of the House of Israel”</a:t>
            </a:r>
          </a:p>
          <a:p>
            <a:pPr marL="625056" lvl="1" indent="-312528">
              <a:buSzPct val="75000"/>
              <a:buChar char="•"/>
              <a:defRPr sz="3200"/>
            </a:pPr>
            <a:r>
              <a:rPr sz="2600" dirty="0">
                <a:solidFill>
                  <a:schemeClr val="bg1"/>
                </a:solidFill>
              </a:rPr>
              <a:t>He was the Yom Kippur sacrifice for willful sin</a:t>
            </a:r>
          </a:p>
          <a:p>
            <a:pPr marL="446469" indent="-446469">
              <a:buSzPct val="100000"/>
              <a:buAutoNum type="arabicPeriod"/>
            </a:pPr>
            <a:r>
              <a:rPr sz="2600" dirty="0">
                <a:solidFill>
                  <a:schemeClr val="bg1"/>
                </a:solidFill>
              </a:rPr>
              <a:t>High Priest - under the Melchizedek Priesthood</a:t>
            </a:r>
          </a:p>
          <a:p>
            <a:pPr marL="625056" lvl="1" indent="-312528">
              <a:buSzPct val="75000"/>
              <a:buChar char="•"/>
              <a:defRPr sz="3200"/>
            </a:pPr>
            <a:r>
              <a:rPr sz="2600" dirty="0">
                <a:solidFill>
                  <a:schemeClr val="bg1"/>
                </a:solidFill>
              </a:rPr>
              <a:t>He operates NOW as our High Priest in the heavenly Temple</a:t>
            </a:r>
          </a:p>
          <a:p>
            <a:pPr marL="446469" indent="-446469">
              <a:buSzPct val="100000"/>
              <a:buAutoNum type="arabicPeriod"/>
            </a:pPr>
            <a:r>
              <a:rPr sz="2600" dirty="0">
                <a:solidFill>
                  <a:schemeClr val="bg1"/>
                </a:solidFill>
              </a:rPr>
              <a:t>Priest of War - to regain the Land and defeat Israel's enemies</a:t>
            </a:r>
          </a:p>
          <a:p>
            <a:pPr marL="625056" lvl="1" indent="-312528">
              <a:buSzPct val="75000"/>
              <a:buChar char="•"/>
              <a:defRPr sz="3200"/>
            </a:pPr>
            <a:r>
              <a:rPr sz="2600" dirty="0">
                <a:solidFill>
                  <a:schemeClr val="bg1"/>
                </a:solidFill>
              </a:rPr>
              <a:t>He will return as the War Messiah, which will disqualify Him to be High Priest.</a:t>
            </a:r>
          </a:p>
          <a:p>
            <a:pPr marL="625056" lvl="1" indent="-312528">
              <a:buSzPct val="75000"/>
              <a:buChar char="•"/>
              <a:defRPr sz="3200"/>
            </a:pPr>
            <a:r>
              <a:rPr sz="2600" dirty="0">
                <a:solidFill>
                  <a:schemeClr val="bg1"/>
                </a:solidFill>
              </a:rPr>
              <a:t>He will return the Priesthood to the Levites/Cohen</a:t>
            </a:r>
          </a:p>
          <a:p>
            <a:pPr marL="446469" indent="-446469">
              <a:buSzPct val="100000"/>
              <a:buAutoNum type="arabicPeriod"/>
            </a:pPr>
            <a:r>
              <a:rPr sz="2600" dirty="0">
                <a:solidFill>
                  <a:schemeClr val="bg1"/>
                </a:solidFill>
              </a:rPr>
              <a:t>King of all Israel - to reign for a thousand years (Messiah ben David)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4294967295"/>
          </p:nvPr>
        </p:nvSpPr>
        <p:spPr>
          <a:xfrm>
            <a:off x="5961983" y="6505277"/>
            <a:ext cx="259104" cy="2678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2311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Pinchas</a:t>
            </a:r>
            <a:r>
              <a:rPr lang="en-US" dirty="0" smtClean="0"/>
              <a:t> - part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Numbers 26:1-30:1</a:t>
            </a:r>
          </a:p>
          <a:p>
            <a:r>
              <a:rPr lang="en-US" dirty="0" smtClean="0"/>
              <a:t>Census of all Israel</a:t>
            </a:r>
          </a:p>
          <a:p>
            <a:pPr lvl="1"/>
            <a:r>
              <a:rPr lang="en-US" dirty="0" smtClean="0"/>
              <a:t>Vs 8-11 Sons of </a:t>
            </a:r>
            <a:r>
              <a:rPr lang="en-US" dirty="0" err="1" smtClean="0"/>
              <a:t>Korah</a:t>
            </a:r>
            <a:endParaRPr lang="en-US" dirty="0" smtClean="0"/>
          </a:p>
          <a:p>
            <a:pPr lvl="1"/>
            <a:r>
              <a:rPr lang="en-US" dirty="0" smtClean="0"/>
              <a:t>They became a “</a:t>
            </a:r>
            <a:r>
              <a:rPr lang="en-US" dirty="0" err="1" smtClean="0"/>
              <a:t>nes</a:t>
            </a:r>
            <a:r>
              <a:rPr lang="en-US" dirty="0" smtClean="0"/>
              <a:t>”, a banner/warning sign</a:t>
            </a:r>
          </a:p>
          <a:p>
            <a:r>
              <a:rPr lang="en-US" dirty="0" smtClean="0"/>
              <a:t>Only Joshua and Caleb remained alive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5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Daughters of </a:t>
            </a:r>
            <a:r>
              <a:rPr lang="en-US" dirty="0" err="1" smtClean="0"/>
              <a:t>Zelophehad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Tz’lof’chad</a:t>
            </a:r>
            <a:r>
              <a:rPr lang="en-US" dirty="0" smtClean="0"/>
              <a:t> “a fracture or wound; lit. first rupture”</a:t>
            </a:r>
          </a:p>
          <a:p>
            <a:pPr lvl="1"/>
            <a:r>
              <a:rPr lang="en-US" dirty="0" smtClean="0"/>
              <a:t>Tribe of </a:t>
            </a:r>
            <a:r>
              <a:rPr lang="en-US" dirty="0" err="1" smtClean="0"/>
              <a:t>Menassah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Machlah</a:t>
            </a:r>
            <a:r>
              <a:rPr lang="en-US" dirty="0" smtClean="0"/>
              <a:t> “sickness, afflict; beseech”</a:t>
            </a:r>
          </a:p>
          <a:p>
            <a:r>
              <a:rPr lang="en-US" dirty="0" err="1" smtClean="0"/>
              <a:t>No’ah</a:t>
            </a:r>
            <a:r>
              <a:rPr lang="en-US" dirty="0" smtClean="0"/>
              <a:t> “to wave, tremble; a fugitive, to wander</a:t>
            </a:r>
          </a:p>
          <a:p>
            <a:r>
              <a:rPr lang="en-US" dirty="0" err="1" smtClean="0"/>
              <a:t>Hoglah</a:t>
            </a:r>
            <a:r>
              <a:rPr lang="en-US" dirty="0" smtClean="0"/>
              <a:t> “partridge”</a:t>
            </a:r>
          </a:p>
          <a:p>
            <a:r>
              <a:rPr lang="en-US" dirty="0" err="1" smtClean="0"/>
              <a:t>Milkah</a:t>
            </a:r>
            <a:r>
              <a:rPr lang="en-US" dirty="0" smtClean="0"/>
              <a:t> “queen” (feminine of </a:t>
            </a:r>
            <a:r>
              <a:rPr lang="en-US" dirty="0" err="1" smtClean="0"/>
              <a:t>melek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Tirtzah</a:t>
            </a:r>
            <a:r>
              <a:rPr lang="en-US" dirty="0" smtClean="0"/>
              <a:t> “delightsomeness; to accept favorably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406682"/>
            <a:ext cx="9905998" cy="124966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Yehoshua</a:t>
            </a:r>
            <a:r>
              <a:rPr lang="en-US" dirty="0" smtClean="0"/>
              <a:t> (Joshua) commissioned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18248"/>
            <a:ext cx="9905999" cy="4408488"/>
          </a:xfrm>
        </p:spPr>
        <p:txBody>
          <a:bodyPr/>
          <a:lstStyle/>
          <a:p>
            <a:r>
              <a:rPr lang="en-US" dirty="0" smtClean="0"/>
              <a:t>So that Adonai’s community will not be like a sheep without a shepherd.</a:t>
            </a:r>
          </a:p>
          <a:p>
            <a:r>
              <a:rPr lang="en-US" dirty="0" smtClean="0"/>
              <a:t>“Take </a:t>
            </a:r>
            <a:r>
              <a:rPr lang="en-US" dirty="0" err="1" smtClean="0"/>
              <a:t>Yehoshua</a:t>
            </a:r>
            <a:r>
              <a:rPr lang="en-US" dirty="0" smtClean="0"/>
              <a:t>, the son of Nun (perpetual life), a spiritual man, and lay your hand on him.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Feasts are 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Daily “</a:t>
            </a:r>
            <a:r>
              <a:rPr lang="en-US" dirty="0" err="1" smtClean="0"/>
              <a:t>Tamid</a:t>
            </a:r>
            <a:r>
              <a:rPr lang="en-US" dirty="0" smtClean="0"/>
              <a:t>” offering</a:t>
            </a:r>
          </a:p>
          <a:p>
            <a:r>
              <a:rPr lang="en-US" dirty="0" smtClean="0"/>
              <a:t>Shabbat</a:t>
            </a:r>
          </a:p>
          <a:p>
            <a:r>
              <a:rPr lang="en-US" dirty="0" smtClean="0"/>
              <a:t>New Moon</a:t>
            </a:r>
          </a:p>
          <a:p>
            <a:r>
              <a:rPr lang="en-US" dirty="0" smtClean="0"/>
              <a:t>Seven Feasts: Passover, </a:t>
            </a:r>
            <a:r>
              <a:rPr lang="en-US" dirty="0" err="1" smtClean="0"/>
              <a:t>Firstfruits</a:t>
            </a:r>
            <a:r>
              <a:rPr lang="en-US" dirty="0" smtClean="0"/>
              <a:t>, Pentecost, Trumpets, Atonement, Tabernacles</a:t>
            </a:r>
          </a:p>
          <a:p>
            <a:r>
              <a:rPr lang="en-US" dirty="0" smtClean="0"/>
              <a:t>The “Eighth Day” of Sukkot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632</Words>
  <Application>Microsoft Office PowerPoint</Application>
  <PresentationFormat>Widescreen</PresentationFormat>
  <Paragraphs>108</Paragraphs>
  <Slides>10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Circuit</vt:lpstr>
      <vt:lpstr>Pinchas – part two</vt:lpstr>
      <vt:lpstr>Restoration Events</vt:lpstr>
      <vt:lpstr>Messiah must accomplish four things</vt:lpstr>
      <vt:lpstr>One messiah, multiple roles</vt:lpstr>
      <vt:lpstr>Roles of the Messiah</vt:lpstr>
      <vt:lpstr>Pinchas - part two</vt:lpstr>
      <vt:lpstr>Daughters of Zelophehad</vt:lpstr>
      <vt:lpstr>Yehoshua (Joshua) commissioned</vt:lpstr>
      <vt:lpstr>The Feasts are repeated</vt:lpstr>
      <vt:lpstr>Restoration Events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Events</dc:title>
  <dc:creator>Teresa Bruce</dc:creator>
  <cp:lastModifiedBy>Teresa Bruce</cp:lastModifiedBy>
  <cp:revision>14</cp:revision>
  <dcterms:created xsi:type="dcterms:W3CDTF">2017-07-23T23:37:01Z</dcterms:created>
  <dcterms:modified xsi:type="dcterms:W3CDTF">2017-07-24T22:06:49Z</dcterms:modified>
</cp:coreProperties>
</file>