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7" r:id="rId16"/>
    <p:sldId id="271" r:id="rId17"/>
    <p:sldId id="269" r:id="rId18"/>
    <p:sldId id="270" r:id="rId19"/>
    <p:sldId id="272" r:id="rId20"/>
    <p:sldId id="281" r:id="rId21"/>
    <p:sldId id="273" r:id="rId22"/>
    <p:sldId id="274" r:id="rId23"/>
    <p:sldId id="278" r:id="rId24"/>
    <p:sldId id="275" r:id="rId25"/>
    <p:sldId id="276" r:id="rId26"/>
    <p:sldId id="279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464" y="-11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9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0979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 marL="457200" indent="-457200">
              <a:defRPr sz="3800">
                <a:solidFill>
                  <a:srgbClr val="FFFFFF"/>
                </a:solidFill>
              </a:defRPr>
            </a:lvl1pPr>
            <a:lvl2pPr marL="914400" indent="-457200">
              <a:defRPr sz="3800">
                <a:solidFill>
                  <a:srgbClr val="FFFFFF"/>
                </a:solidFill>
              </a:defRPr>
            </a:lvl2pPr>
            <a:lvl3pPr marL="1371600" indent="-457200">
              <a:defRPr sz="3800">
                <a:solidFill>
                  <a:srgbClr val="FFFFFF"/>
                </a:solidFill>
              </a:defRPr>
            </a:lvl3pPr>
            <a:lvl4pPr marL="1828800" indent="-457200">
              <a:defRPr sz="3800">
                <a:solidFill>
                  <a:srgbClr val="FFFFFF"/>
                </a:solidFill>
              </a:defRPr>
            </a:lvl4pPr>
            <a:lvl5pPr marL="2286000" indent="-457200">
              <a:defRPr sz="3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biblehub.com/hebrew/3671.htm" TargetMode="External"/><Relationship Id="rId3" Type="http://schemas.openxmlformats.org/officeDocument/2006/relationships/hyperlink" Target="http://biblehub.com/hebrew/8034.htm" TargetMode="External"/><Relationship Id="rId7" Type="http://schemas.openxmlformats.org/officeDocument/2006/relationships/hyperlink" Target="http://biblehub.com/hebrew/4832.htm" TargetMode="External"/><Relationship Id="rId12" Type="http://schemas.openxmlformats.org/officeDocument/2006/relationships/hyperlink" Target="http://biblehub.com/hebrew/4770.htm" TargetMode="External"/><Relationship Id="rId2" Type="http://schemas.openxmlformats.org/officeDocument/2006/relationships/hyperlink" Target="http://biblehub.com/hebrew/3372a.htm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biblehub.com/hebrew/2224.htm" TargetMode="External"/><Relationship Id="rId11" Type="http://schemas.openxmlformats.org/officeDocument/2006/relationships/hyperlink" Target="http://biblehub.com/hebrew/5695.htm" TargetMode="External"/><Relationship Id="rId5" Type="http://schemas.openxmlformats.org/officeDocument/2006/relationships/hyperlink" Target="http://biblehub.com/hebrew/6666.htm" TargetMode="External"/><Relationship Id="rId10" Type="http://schemas.openxmlformats.org/officeDocument/2006/relationships/hyperlink" Target="http://biblehub.com/hebrew/6335a.htm" TargetMode="External"/><Relationship Id="rId4" Type="http://schemas.openxmlformats.org/officeDocument/2006/relationships/hyperlink" Target="http://biblehub.com/hebrew/8121.htm" TargetMode="External"/><Relationship Id="rId9" Type="http://schemas.openxmlformats.org/officeDocument/2006/relationships/hyperlink" Target="http://biblehub.com/hebrew/3318.ht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3860798" y="59424"/>
            <a:ext cx="11099802" cy="2159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00"/>
            </a:lvl1pPr>
          </a:lstStyle>
          <a:p>
            <a:r>
              <a:rPr sz="7600" dirty="0"/>
              <a:t>The Restoration</a:t>
            </a:r>
          </a:p>
        </p:txBody>
      </p:sp>
      <p:pic>
        <p:nvPicPr>
          <p:cNvPr id="12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35791"/>
            <a:ext cx="13113173" cy="721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208" y="-20048"/>
            <a:ext cx="5740400" cy="431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6072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young_riders.jpeg" descr="http://www.templeinstitute.org/red_heifer/young_ride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7072" y="594532"/>
            <a:ext cx="13738944" cy="8564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952500" y="-125758"/>
            <a:ext cx="11099800" cy="2159002"/>
          </a:xfrm>
          <a:prstGeom prst="rect">
            <a:avLst/>
          </a:prstGeom>
        </p:spPr>
        <p:txBody>
          <a:bodyPr/>
          <a:lstStyle/>
          <a:p>
            <a:r>
              <a:t>Ashes to Purify</a:t>
            </a:r>
          </a:p>
        </p:txBody>
      </p:sp>
      <p:sp>
        <p:nvSpPr>
          <p:cNvPr id="213" name="Shape 213"/>
          <p:cNvSpPr/>
          <p:nvPr/>
        </p:nvSpPr>
        <p:spPr>
          <a:xfrm>
            <a:off x="710999" y="1829989"/>
            <a:ext cx="11582803" cy="697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To purify those who are unclean due to touching a dead body</a:t>
            </a:r>
          </a:p>
          <a:p>
            <a:pPr marL="444500" indent="-444500" algn="l">
              <a:buSzPct val="75000"/>
              <a:buChar char="•"/>
            </a:pPr>
            <a:r>
              <a:t>Or if a person dies in their tent/house - everything in the place is unclean</a:t>
            </a:r>
          </a:p>
          <a:p>
            <a:pPr marL="444500" indent="-444500" algn="l">
              <a:buSzPct val="75000"/>
              <a:buChar char="•"/>
            </a:pPr>
            <a:r>
              <a:t>On the third and seventh days</a:t>
            </a:r>
          </a:p>
          <a:p>
            <a:pPr marL="444500" indent="-444500" algn="l">
              <a:buSzPct val="75000"/>
              <a:buChar char="•"/>
            </a:pPr>
            <a:r>
              <a:t>The water is sprinkled on the person with hyssop</a:t>
            </a:r>
          </a:p>
          <a:p>
            <a:pPr marL="889000" lvl="1" indent="-444500" algn="l">
              <a:buSzPct val="75000"/>
              <a:buChar char="•"/>
              <a:defRPr sz="2800"/>
            </a:pPr>
            <a:r>
              <a:t>On the seventh day he will wash his clothes and himself and be clean</a:t>
            </a:r>
          </a:p>
          <a:p>
            <a:pPr marL="444500" indent="-444500" algn="l">
              <a:buSzPct val="75000"/>
              <a:buChar char="•"/>
            </a:pPr>
            <a:r>
              <a:t>The person who sprinkles them is also unclean until evening</a:t>
            </a:r>
          </a:p>
          <a:p>
            <a:pPr marL="444500" indent="-444500" algn="l">
              <a:buSzPct val="75000"/>
              <a:buChar char="•"/>
            </a:pPr>
            <a:r>
              <a:t>This water/ash mixture was called the “Waters of Separation” or the “Waters of the Sin Offering,” and in Hebrew, han’niddāh.</a:t>
            </a:r>
          </a:p>
        </p:txBody>
      </p:sp>
      <p:sp>
        <p:nvSpPr>
          <p:cNvPr id="214" name="Shape 214"/>
          <p:cNvSpPr>
            <a:spLocks noGrp="1"/>
          </p:cNvSpPr>
          <p:nvPr>
            <p:ph type="sldNum" sz="quarter" idx="4294967295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952499" y="517575"/>
            <a:ext cx="11099801" cy="2159002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Cleansing from uncleanness in the Restoration</a:t>
            </a:r>
          </a:p>
        </p:txBody>
      </p:sp>
      <p:sp>
        <p:nvSpPr>
          <p:cNvPr id="217" name="Shape 217"/>
          <p:cNvSpPr/>
          <p:nvPr/>
        </p:nvSpPr>
        <p:spPr>
          <a:xfrm>
            <a:off x="710999" y="2966635"/>
            <a:ext cx="11582803" cy="556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Mark 5 - Yeshua heals the woman with the “issue of blood”</a:t>
            </a:r>
          </a:p>
          <a:p>
            <a:pPr marL="444500" indent="-444500" algn="l">
              <a:buSzPct val="75000"/>
              <a:buChar char="•"/>
            </a:pPr>
            <a:r>
              <a:t>She is unclean 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12 years</a:t>
            </a:r>
            <a:r>
              <a:t> with niddah that doesn't end</a:t>
            </a:r>
          </a:p>
          <a:p>
            <a:pPr marL="444500" indent="-444500" algn="l">
              <a:buSzPct val="75000"/>
              <a:buChar char="•"/>
            </a:pPr>
            <a:r>
              <a:t>She takes hold of the corner of his tallit (wings: kanaph)</a:t>
            </a:r>
          </a:p>
          <a:p>
            <a:pPr marL="444500" indent="-444500" algn="l">
              <a:buSzPct val="75000"/>
              <a:buChar char="•"/>
            </a:pPr>
            <a:r>
              <a:t>Malachi 4:2 “</a:t>
            </a:r>
            <a:r>
              <a:rPr sz="1100" b="1">
                <a:solidFill>
                  <a:srgbClr val="AA4400"/>
                </a:solidFill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rPr>
                <a:hlinkClick r:id="rId2"/>
              </a:rPr>
              <a:t>"But for you who fear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3"/>
              </a:rPr>
              <a:t>My name,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4"/>
              </a:rPr>
              <a:t>the sun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5"/>
              </a:rPr>
              <a:t>of righteousness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6"/>
              </a:rPr>
              <a:t>will rise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7"/>
              </a:rPr>
              <a:t>with healing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8"/>
              </a:rPr>
              <a:t>in its wings;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9"/>
              </a:rPr>
              <a:t>and you will go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9"/>
              </a:rPr>
              <a:t>forth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10"/>
              </a:rPr>
              <a:t>and skip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10"/>
              </a:rPr>
              <a:t>about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11"/>
              </a:rPr>
              <a:t>like calves</a:t>
            </a:r>
            <a:r>
              <a:rPr>
                <a:solidFill>
                  <a:srgbClr val="001220"/>
                </a:solidFill>
              </a:rPr>
              <a:t> </a:t>
            </a:r>
            <a:r>
              <a:rPr>
                <a:hlinkClick r:id="rId12"/>
              </a:rPr>
              <a:t>from the stall.</a:t>
            </a:r>
            <a:r>
              <a:t>”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4294967295"/>
          </p:nvPr>
        </p:nvSpPr>
        <p:spPr>
          <a:xfrm>
            <a:off x="6318148" y="8819301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952500" y="517575"/>
            <a:ext cx="11099800" cy="2159002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Resurrection of the Temple and Priesthood</a:t>
            </a:r>
          </a:p>
        </p:txBody>
      </p:sp>
      <p:sp>
        <p:nvSpPr>
          <p:cNvPr id="221" name="Shape 221"/>
          <p:cNvSpPr/>
          <p:nvPr/>
        </p:nvSpPr>
        <p:spPr>
          <a:xfrm>
            <a:off x="710999" y="2966635"/>
            <a:ext cx="11582803" cy="556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Mark 5 - Yeshua resurrects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12-year-old girl</a:t>
            </a:r>
          </a:p>
          <a:p>
            <a:pPr marL="444500" indent="-444500" algn="l">
              <a:buSzPct val="75000"/>
              <a:buChar char="•"/>
            </a:pPr>
            <a:r>
              <a:t>Daughter of Yairus:  from Yair: "he enlightens,”; root word: "or" which is "light". </a:t>
            </a:r>
          </a:p>
          <a:p>
            <a:pPr marL="889000" lvl="1" indent="-444500" algn="l">
              <a:buSzPct val="75000"/>
              <a:buChar char="•"/>
            </a:pPr>
            <a:r>
              <a:t>Refers to the Temple and Priesthood which bring light to the people</a:t>
            </a:r>
          </a:p>
          <a:p>
            <a:pPr marL="444500" indent="-444500" algn="l">
              <a:buSzPct val="75000"/>
              <a:buChar char="•"/>
            </a:pPr>
            <a:r>
              <a:t>A daughter often refers to the Temple in ANE</a:t>
            </a:r>
          </a:p>
          <a:p>
            <a:pPr marL="444500" indent="-444500" algn="l">
              <a:buSzPct val="75000"/>
              <a:buChar char="•"/>
            </a:pPr>
            <a:r>
              <a:t>Yeshua says “Talitha, kumi” (young girl, arise)</a:t>
            </a:r>
          </a:p>
          <a:p>
            <a:pPr marL="444500" indent="-444500" algn="l">
              <a:buSzPct val="75000"/>
              <a:buChar char="•"/>
            </a:pPr>
            <a:r>
              <a:t>Talitha: from Hebr taleh “a lamb” or…</a:t>
            </a:r>
          </a:p>
          <a:p>
            <a:pPr marL="444500" indent="-444500" algn="l">
              <a:buSzPct val="75000"/>
              <a:buChar char="•"/>
            </a:pPr>
            <a:r>
              <a:t>Hebr. naarah “a girl (from infancy to adolescence)”</a:t>
            </a:r>
          </a:p>
          <a:p>
            <a:pPr marL="889000" lvl="1" indent="-444500" algn="l">
              <a:buSzPct val="75000"/>
              <a:buChar char="•"/>
            </a:pPr>
            <a:r>
              <a:t>Story of the rape of Dinah = rape of the Temple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4294967295"/>
          </p:nvPr>
        </p:nvSpPr>
        <p:spPr>
          <a:xfrm>
            <a:off x="6318148" y="8819301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952500" y="85775"/>
            <a:ext cx="11099800" cy="2159002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Ashes are kept in 3 places:</a:t>
            </a:r>
          </a:p>
        </p:txBody>
      </p:sp>
      <p:sp>
        <p:nvSpPr>
          <p:cNvPr id="225" name="Shape 225"/>
          <p:cNvSpPr/>
          <p:nvPr/>
        </p:nvSpPr>
        <p:spPr>
          <a:xfrm>
            <a:off x="710999" y="1972467"/>
            <a:ext cx="11582802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One portion was stored on the Mt of Olives for use by the Kohanim</a:t>
            </a:r>
          </a:p>
          <a:p>
            <a:pPr marL="444500" indent="-444500" algn="l">
              <a:buSzPct val="75000"/>
              <a:buChar char="•"/>
            </a:pPr>
            <a:r>
              <a:t>One portion was kept in the Cheil, next to the wall of the courtyard, for safe keeping when the Messiah returns.</a:t>
            </a:r>
          </a:p>
          <a:p>
            <a:pPr marL="444500" indent="-444500" algn="l">
              <a:buSzPct val="75000"/>
              <a:buChar char="•"/>
            </a:pPr>
            <a:r>
              <a:t>The third portion was divided up among the twenty-four courses of the priests. These ashes would be used for purifying the people.</a:t>
            </a:r>
          </a:p>
          <a:p>
            <a:pPr marL="444500" indent="-444500" algn="l">
              <a:buSzPct val="75000"/>
              <a:buChar char="•"/>
            </a:pPr>
            <a:r>
              <a:t>This purification ceremony, of sprinkling the ash/water mixture, might well be a precursor for the Messiah’s return, the ingathering of the exiles to the land, the resurrection of the dead, and the final redemption.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4294967295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3431" r="27483"/>
          <a:stretch>
            <a:fillRect/>
          </a:stretch>
        </p:blipFill>
        <p:spPr>
          <a:xfrm>
            <a:off x="5126734" y="5490559"/>
            <a:ext cx="1985266" cy="40445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204" y="685800"/>
            <a:ext cx="11099800" cy="2159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Death of Miriam</a:t>
            </a:r>
            <a:br>
              <a:rPr lang="en-US" sz="6000" dirty="0" smtClean="0"/>
            </a:br>
            <a:r>
              <a:rPr lang="en-US" sz="6000" dirty="0" smtClean="0"/>
              <a:t>Water from the Rock</a:t>
            </a:r>
            <a:br>
              <a:rPr lang="en-US" sz="6000" dirty="0" smtClean="0"/>
            </a:br>
            <a:r>
              <a:rPr lang="en-US" sz="6000" dirty="0" smtClean="0"/>
              <a:t>Serpent on a Pole</a:t>
            </a:r>
            <a:endParaRPr lang="en-US" sz="6000" dirty="0"/>
          </a:p>
        </p:txBody>
      </p:sp>
      <p:pic>
        <p:nvPicPr>
          <p:cNvPr id="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201" y="3810000"/>
            <a:ext cx="510540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5799" y="3808228"/>
            <a:ext cx="5894057" cy="32893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0945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t="8436"/>
          <a:stretch>
            <a:fillRect/>
          </a:stretch>
        </p:blipFill>
        <p:spPr>
          <a:xfrm>
            <a:off x="-130175" y="143649"/>
            <a:ext cx="13265262" cy="9109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1453" t="11110" r="9909" b="7811"/>
          <a:stretch>
            <a:fillRect/>
          </a:stretch>
        </p:blipFill>
        <p:spPr>
          <a:xfrm>
            <a:off x="554300" y="158154"/>
            <a:ext cx="12204309" cy="9437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t="11033"/>
          <a:stretch>
            <a:fillRect/>
          </a:stretch>
        </p:blipFill>
        <p:spPr>
          <a:xfrm>
            <a:off x="34178" y="532520"/>
            <a:ext cx="12676251" cy="8458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1841" t="15209" r="11841"/>
          <a:stretch>
            <a:fillRect/>
          </a:stretch>
        </p:blipFill>
        <p:spPr>
          <a:xfrm>
            <a:off x="919523" y="57943"/>
            <a:ext cx="11566354" cy="9637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1270000" y="351480"/>
            <a:ext cx="10464800" cy="3302003"/>
          </a:xfrm>
          <a:prstGeom prst="rect">
            <a:avLst/>
          </a:prstGeom>
        </p:spPr>
        <p:txBody>
          <a:bodyPr/>
          <a:lstStyle/>
          <a:p>
            <a:r>
              <a:t>Numbers: B’Midbar</a:t>
            </a:r>
          </a:p>
          <a:p>
            <a:r>
              <a:t>In the Wilderness</a:t>
            </a:r>
          </a:p>
        </p:txBody>
      </p:sp>
      <p:pic>
        <p:nvPicPr>
          <p:cNvPr id="146" name="image1.jpeg"/>
          <p:cNvPicPr>
            <a:picLocks noChangeAspect="1"/>
          </p:cNvPicPr>
          <p:nvPr/>
        </p:nvPicPr>
        <p:blipFill>
          <a:blip r:embed="rId2">
            <a:extLst/>
          </a:blip>
          <a:srcRect l="19778" t="17247" r="62710" b="64248"/>
          <a:stretch>
            <a:fillRect/>
          </a:stretch>
        </p:blipFill>
        <p:spPr>
          <a:xfrm>
            <a:off x="10227685" y="6506653"/>
            <a:ext cx="2168260" cy="250254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4501448" y="4498043"/>
            <a:ext cx="359887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 rtl="1">
              <a:defRPr sz="9700">
                <a:solidFill>
                  <a:srgbClr val="00122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בְּמִדְבַּ֥ר</a:t>
            </a:r>
          </a:p>
        </p:txBody>
      </p:sp>
      <p:pic>
        <p:nvPicPr>
          <p:cNvPr id="148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361" t="56664" r="78127" b="24831"/>
          <a:stretch>
            <a:fillRect/>
          </a:stretch>
        </p:blipFill>
        <p:spPr>
          <a:xfrm>
            <a:off x="7568934" y="6506654"/>
            <a:ext cx="2168260" cy="250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7872" t="17143" r="34616" b="64353"/>
          <a:stretch>
            <a:fillRect/>
          </a:stretch>
        </p:blipFill>
        <p:spPr>
          <a:xfrm>
            <a:off x="5216819" y="6506653"/>
            <a:ext cx="2168260" cy="250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1.jpeg"/>
          <p:cNvPicPr>
            <a:picLocks noChangeAspect="1"/>
          </p:cNvPicPr>
          <p:nvPr/>
        </p:nvPicPr>
        <p:blipFill>
          <a:blip r:embed="rId2">
            <a:extLst/>
          </a:blip>
          <a:srcRect l="19778" t="17247" r="62710" b="64248"/>
          <a:stretch>
            <a:fillRect/>
          </a:stretch>
        </p:blipFill>
        <p:spPr>
          <a:xfrm>
            <a:off x="2864703" y="6506653"/>
            <a:ext cx="2168259" cy="250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1.jpeg"/>
          <p:cNvPicPr>
            <a:picLocks noChangeAspect="1"/>
          </p:cNvPicPr>
          <p:nvPr/>
        </p:nvPicPr>
        <p:blipFill>
          <a:blip r:embed="rId2">
            <a:extLst/>
          </a:blip>
          <a:srcRect l="35429" t="76529" r="48548" b="4966"/>
          <a:stretch>
            <a:fillRect/>
          </a:stretch>
        </p:blipFill>
        <p:spPr>
          <a:xfrm>
            <a:off x="697081" y="6506652"/>
            <a:ext cx="1983766" cy="250254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>
            <a:spLocks noGrp="1"/>
          </p:cNvSpPr>
          <p:nvPr>
            <p:ph type="sldNum" sz="quarter" idx="4294967295"/>
          </p:nvPr>
        </p:nvSpPr>
        <p:spPr>
          <a:xfrm>
            <a:off x="6375348" y="92519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t="11986" r="21448" b="11210"/>
          <a:stretch/>
        </p:blipFill>
        <p:spPr bwMode="auto">
          <a:xfrm>
            <a:off x="1778000" y="76200"/>
            <a:ext cx="9448800" cy="95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4974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952500" y="-304748"/>
            <a:ext cx="11099800" cy="2159002"/>
          </a:xfrm>
          <a:prstGeom prst="rect">
            <a:avLst/>
          </a:prstGeom>
        </p:spPr>
        <p:txBody>
          <a:bodyPr/>
          <a:lstStyle/>
          <a:p>
            <a:r>
              <a:t>Miriam Dies</a:t>
            </a:r>
          </a:p>
        </p:txBody>
      </p:sp>
      <p:sp>
        <p:nvSpPr>
          <p:cNvPr id="237" name="Shape 237"/>
          <p:cNvSpPr/>
          <p:nvPr/>
        </p:nvSpPr>
        <p:spPr>
          <a:xfrm>
            <a:off x="1058407" y="1563737"/>
            <a:ext cx="11251666" cy="4957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Tzin Desert: “a crag of a rock”  צִן </a:t>
            </a:r>
          </a:p>
          <a:p>
            <a:pPr marL="889000" lvl="1" indent="-444500" algn="l">
              <a:buSzPct val="75000"/>
              <a:buChar char="•"/>
              <a:defRPr sz="3100"/>
            </a:pPr>
            <a:r>
              <a:t>The “plow or weapon that divides Life”</a:t>
            </a:r>
          </a:p>
          <a:p>
            <a:pPr marL="444500" indent="-444500" algn="l">
              <a:buSzPct val="75000"/>
              <a:buChar char="•"/>
            </a:pPr>
            <a:r>
              <a:t>Miryam dies and is buried in Kadesh</a:t>
            </a:r>
          </a:p>
          <a:p>
            <a:pPr marL="444500" indent="-444500" algn="l">
              <a:buSzPct val="75000"/>
              <a:buChar char="•"/>
            </a:pPr>
            <a:r>
              <a:t>Kadesh: from qodesh “holy, set apart”</a:t>
            </a:r>
          </a:p>
          <a:p>
            <a:pPr marL="444500" indent="-444500" algn="l">
              <a:buSzPct val="75000"/>
              <a:buChar char="•"/>
            </a:pPr>
            <a:r>
              <a:t>Miryam: from meri: “rebellion”; root Marah: “bitterness”</a:t>
            </a:r>
          </a:p>
          <a:p>
            <a:pPr marL="444500" indent="-444500" algn="l">
              <a:buSzPct val="75000"/>
              <a:buChar char="•"/>
            </a:pPr>
            <a:r>
              <a:t>So Rebellion from Bitterness dies in the holy set- apart place in the crag of rock that divides life.</a:t>
            </a:r>
          </a:p>
          <a:p>
            <a:pPr marL="444500" indent="-444500" algn="l">
              <a:buSzPct val="75000"/>
              <a:buChar char="•"/>
            </a:pPr>
            <a:r>
              <a:t>Miryam  מִרְיָם</a:t>
            </a:r>
          </a:p>
        </p:txBody>
      </p:sp>
      <p:pic>
        <p:nvPicPr>
          <p:cNvPr id="238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498" t="55888" r="79479" b="25607"/>
          <a:stretch>
            <a:fillRect/>
          </a:stretch>
        </p:blipFill>
        <p:spPr>
          <a:xfrm>
            <a:off x="9051961" y="6875710"/>
            <a:ext cx="1983765" cy="250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1.jpeg"/>
          <p:cNvPicPr>
            <a:picLocks noChangeAspect="1"/>
          </p:cNvPicPr>
          <p:nvPr/>
        </p:nvPicPr>
        <p:blipFill>
          <a:blip r:embed="rId2">
            <a:extLst/>
          </a:blip>
          <a:srcRect l="35196" t="76315" r="48781" b="5181"/>
          <a:stretch>
            <a:fillRect/>
          </a:stretch>
        </p:blipFill>
        <p:spPr>
          <a:xfrm>
            <a:off x="6584549" y="6875710"/>
            <a:ext cx="1983766" cy="250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9824" t="37497" r="34153" b="43999"/>
          <a:stretch>
            <a:fillRect/>
          </a:stretch>
        </p:blipFill>
        <p:spPr>
          <a:xfrm>
            <a:off x="4117138" y="6875710"/>
            <a:ext cx="1983766" cy="250254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>
            <a:spLocks noGrp="1"/>
          </p:cNvSpPr>
          <p:nvPr>
            <p:ph type="sldNum" sz="quarter" idx="4294967295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42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498" t="55888" r="79479" b="25607"/>
          <a:stretch>
            <a:fillRect/>
          </a:stretch>
        </p:blipFill>
        <p:spPr>
          <a:xfrm>
            <a:off x="1858928" y="6875710"/>
            <a:ext cx="1983766" cy="250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952500" y="-304748"/>
            <a:ext cx="11099800" cy="2159002"/>
          </a:xfrm>
          <a:prstGeom prst="rect">
            <a:avLst/>
          </a:prstGeom>
        </p:spPr>
        <p:txBody>
          <a:bodyPr/>
          <a:lstStyle/>
          <a:p>
            <a:r>
              <a:t>Miriam Dies</a:t>
            </a:r>
          </a:p>
        </p:txBody>
      </p:sp>
      <p:sp>
        <p:nvSpPr>
          <p:cNvPr id="245" name="Shape 245"/>
          <p:cNvSpPr/>
          <p:nvPr/>
        </p:nvSpPr>
        <p:spPr>
          <a:xfrm>
            <a:off x="1058407" y="1534350"/>
            <a:ext cx="11251666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Flip Side!</a:t>
            </a:r>
          </a:p>
          <a:p>
            <a:pPr marL="444500" indent="-444500" algn="l">
              <a:buSzPct val="75000"/>
              <a:buChar char="•"/>
            </a:pPr>
            <a:r>
              <a:t>The Rabbis teach that while Miriam was alive, the people were sustained by a miraculous well of water that was connected to Miriam</a:t>
            </a:r>
          </a:p>
          <a:p>
            <a:pPr marL="444500" indent="-444500" algn="l">
              <a:buSzPct val="75000"/>
              <a:buChar char="•"/>
            </a:pPr>
            <a:r>
              <a:t>When she died, the water stopped</a:t>
            </a:r>
          </a:p>
          <a:p>
            <a:pPr marL="444500" indent="-444500" algn="l">
              <a:buSzPct val="75000"/>
              <a:buChar char="•"/>
            </a:pPr>
            <a:r>
              <a:t>“The water from the Head Person providing assistance in the chaos”</a:t>
            </a:r>
          </a:p>
          <a:p>
            <a:pPr marL="444500" indent="-444500" algn="l">
              <a:buSzPct val="75000"/>
              <a:buChar char="•"/>
            </a:pPr>
            <a:r>
              <a:t>Moses and Aaron must provide water from another source</a:t>
            </a:r>
          </a:p>
        </p:txBody>
      </p:sp>
      <p:pic>
        <p:nvPicPr>
          <p:cNvPr id="246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498" t="55888" r="79479" b="25607"/>
          <a:stretch>
            <a:fillRect/>
          </a:stretch>
        </p:blipFill>
        <p:spPr>
          <a:xfrm>
            <a:off x="9051961" y="6875710"/>
            <a:ext cx="1983766" cy="250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1.jpeg"/>
          <p:cNvPicPr>
            <a:picLocks noChangeAspect="1"/>
          </p:cNvPicPr>
          <p:nvPr/>
        </p:nvPicPr>
        <p:blipFill>
          <a:blip r:embed="rId2">
            <a:extLst/>
          </a:blip>
          <a:srcRect l="35196" t="76315" r="48781" b="5181"/>
          <a:stretch>
            <a:fillRect/>
          </a:stretch>
        </p:blipFill>
        <p:spPr>
          <a:xfrm>
            <a:off x="6584549" y="6875710"/>
            <a:ext cx="1983766" cy="2502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9824" t="37497" r="34153" b="43999"/>
          <a:stretch>
            <a:fillRect/>
          </a:stretch>
        </p:blipFill>
        <p:spPr>
          <a:xfrm>
            <a:off x="4117138" y="6875710"/>
            <a:ext cx="1983766" cy="250254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>
            <a:spLocks noGrp="1"/>
          </p:cNvSpPr>
          <p:nvPr>
            <p:ph type="sldNum" sz="quarter" idx="4294967295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50" name="image1.jpeg"/>
          <p:cNvPicPr>
            <a:picLocks noChangeAspect="1"/>
          </p:cNvPicPr>
          <p:nvPr/>
        </p:nvPicPr>
        <p:blipFill>
          <a:blip r:embed="rId2">
            <a:extLst/>
          </a:blip>
          <a:srcRect l="4498" t="55888" r="79479" b="25607"/>
          <a:stretch>
            <a:fillRect/>
          </a:stretch>
        </p:blipFill>
        <p:spPr>
          <a:xfrm>
            <a:off x="1858928" y="6875710"/>
            <a:ext cx="1983766" cy="250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From the Rock</a:t>
            </a:r>
            <a:endParaRPr lang="en-US" dirty="0"/>
          </a:p>
        </p:txBody>
      </p:sp>
      <p:pic>
        <p:nvPicPr>
          <p:cNvPr id="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2438400"/>
            <a:ext cx="12407681" cy="66261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8536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952500" y="-304748"/>
            <a:ext cx="11099800" cy="2159002"/>
          </a:xfrm>
          <a:prstGeom prst="rect">
            <a:avLst/>
          </a:prstGeom>
        </p:spPr>
        <p:txBody>
          <a:bodyPr/>
          <a:lstStyle/>
          <a:p>
            <a:r>
              <a:t>Water from the Rock</a:t>
            </a:r>
          </a:p>
        </p:txBody>
      </p:sp>
      <p:sp>
        <p:nvSpPr>
          <p:cNvPr id="253" name="Shape 253"/>
          <p:cNvSpPr/>
          <p:nvPr/>
        </p:nvSpPr>
        <p:spPr>
          <a:xfrm>
            <a:off x="746392" y="1499798"/>
            <a:ext cx="11251667" cy="720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Rock: sela: a crag, cliff; From an unused root meaning to be lofty; a craggy rock, literally or figuratively (a fortress), strong hold. סָ֫לַע</a:t>
            </a:r>
          </a:p>
          <a:p>
            <a:pPr marL="444500" indent="-444500" algn="l">
              <a:buSzPct val="75000"/>
              <a:buChar char="•"/>
            </a:pPr>
            <a:r>
              <a:t>Yah is our Rock and fortress</a:t>
            </a:r>
          </a:p>
          <a:p>
            <a:pPr marL="444500" indent="-444500" algn="l">
              <a:buSzPct val="75000"/>
              <a:buChar char="•"/>
            </a:pPr>
            <a:r>
              <a:t>Yeshua is our spiritual Rock who gives living water</a:t>
            </a:r>
          </a:p>
          <a:p>
            <a:pPr marL="444500" indent="-444500" algn="l">
              <a:buSzPct val="75000"/>
              <a:buChar char="•"/>
            </a:pPr>
            <a:r>
              <a:t>Moses and Aaron were supposed to speak to the Rock</a:t>
            </a:r>
          </a:p>
          <a:p>
            <a:pPr marL="444500" indent="-444500" algn="l">
              <a:buSzPct val="75000"/>
              <a:buChar char="•"/>
            </a:pPr>
            <a:r>
              <a:t>They struck it instead - twice!</a:t>
            </a:r>
          </a:p>
          <a:p>
            <a:pPr marL="444500" indent="-444500" algn="l">
              <a:buSzPct val="75000"/>
              <a:buChar char="•"/>
            </a:pPr>
            <a:r>
              <a:t>The Leaders Split the Rock!</a:t>
            </a:r>
          </a:p>
          <a:p>
            <a:pPr marL="444500" indent="-444500" algn="l">
              <a:buSzPct val="75000"/>
              <a:buChar char="•"/>
            </a:pPr>
            <a:r>
              <a:t>Aaron dies. He and Moses are not allowed in the Land.</a:t>
            </a:r>
          </a:p>
          <a:p>
            <a:pPr marL="889000" lvl="1" indent="-444500" algn="l">
              <a:buSzPct val="75000"/>
              <a:buChar char="•"/>
            </a:pPr>
            <a:r>
              <a:t>Numbers 18: Moses and Aaron bear the guilt of the congregation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4294967295"/>
          </p:nvPr>
        </p:nvSpPr>
        <p:spPr>
          <a:xfrm>
            <a:off x="6318148" y="9121775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3431" r="27483"/>
          <a:stretch>
            <a:fillRect/>
          </a:stretch>
        </p:blipFill>
        <p:spPr>
          <a:xfrm>
            <a:off x="10147226" y="2008388"/>
            <a:ext cx="3281632" cy="668559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952500" y="167134"/>
            <a:ext cx="11099801" cy="2159002"/>
          </a:xfrm>
          <a:prstGeom prst="rect">
            <a:avLst/>
          </a:prstGeom>
        </p:spPr>
        <p:txBody>
          <a:bodyPr/>
          <a:lstStyle/>
          <a:p>
            <a:r>
              <a:t>Bronze Snake on a Pole</a:t>
            </a:r>
          </a:p>
        </p:txBody>
      </p:sp>
      <p:sp>
        <p:nvSpPr>
          <p:cNvPr id="258" name="Shape 258"/>
          <p:cNvSpPr/>
          <p:nvPr/>
        </p:nvSpPr>
        <p:spPr>
          <a:xfrm>
            <a:off x="876567" y="2335241"/>
            <a:ext cx="11251666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Fiery Serpents: hannehasim hasserapim</a:t>
            </a:r>
          </a:p>
          <a:p>
            <a:pPr marL="444500" indent="-444500" algn="l">
              <a:buSzPct val="75000"/>
              <a:buChar char="•"/>
            </a:pPr>
            <a:r>
              <a:t>Serpent: nachash; root: to learn by experience</a:t>
            </a:r>
          </a:p>
          <a:p>
            <a:pPr marL="444500" indent="-444500" algn="l">
              <a:buSzPct val="75000"/>
              <a:buChar char="•"/>
            </a:pPr>
            <a:r>
              <a:t>Fiery: seraph - from saraph: burning, i.e. (figuratively) poisonous (serpent); specifically, a saraph or symbolical creature (from their copper color)</a:t>
            </a:r>
          </a:p>
          <a:p>
            <a:pPr marL="444500" indent="-444500" algn="l">
              <a:buSzPct val="75000"/>
              <a:buChar char="•"/>
            </a:pPr>
            <a:r>
              <a:t>Serpent = lashon horah, “evil speech"</a:t>
            </a:r>
          </a:p>
          <a:p>
            <a:pPr marL="444500" indent="-444500" algn="l">
              <a:buSzPct val="75000"/>
              <a:buChar char="•"/>
            </a:pPr>
            <a:r>
              <a:t>Moses made a bronze snake and put it on a pole “nes”</a:t>
            </a:r>
          </a:p>
          <a:p>
            <a:pPr marL="444500" indent="-444500" algn="l">
              <a:buSzPct val="75000"/>
              <a:buChar char="•"/>
            </a:pPr>
            <a:r>
              <a:t>Yeshua said He would be lifted up - John 3:14</a:t>
            </a:r>
          </a:p>
        </p:txBody>
      </p:sp>
      <p:sp>
        <p:nvSpPr>
          <p:cNvPr id="259" name="Shape 259"/>
          <p:cNvSpPr>
            <a:spLocks noGrp="1"/>
          </p:cNvSpPr>
          <p:nvPr>
            <p:ph type="sldNum" sz="quarter" idx="4294967295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137" y="82698"/>
            <a:ext cx="11099800" cy="2159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Jephthah</a:t>
            </a:r>
            <a:br>
              <a:rPr lang="en-US" sz="6000" dirty="0" smtClean="0"/>
            </a:br>
            <a:r>
              <a:rPr lang="en-US" sz="6000" dirty="0" smtClean="0"/>
              <a:t>Judges 11</a:t>
            </a:r>
            <a:endParaRPr lang="en-US" sz="6000" dirty="0"/>
          </a:p>
        </p:txBody>
      </p:sp>
      <p:pic>
        <p:nvPicPr>
          <p:cNvPr id="1026" name="Picture 2" descr="http://www.biblestudywithrandy.com/wp-content/uploads/2015/11/jephthah-and-his-daug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209800"/>
            <a:ext cx="12573000" cy="74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14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952499" y="-366412"/>
            <a:ext cx="11099801" cy="2159002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Hukkat (Regulation)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6381698" y="9170590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5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491" y="1559721"/>
            <a:ext cx="6415354" cy="342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5318" y="2045329"/>
            <a:ext cx="6350001" cy="222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3" y="5914572"/>
            <a:ext cx="3876242" cy="23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86104" y="5461389"/>
            <a:ext cx="6578604" cy="3289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l="23431" r="27483"/>
          <a:stretch>
            <a:fillRect/>
          </a:stretch>
        </p:blipFill>
        <p:spPr>
          <a:xfrm>
            <a:off x="4157640" y="5490559"/>
            <a:ext cx="1985266" cy="4044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34" y="1141385"/>
            <a:ext cx="12808132" cy="6831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272447" y="7904136"/>
            <a:ext cx="12459906" cy="1"/>
          </a:xfrm>
          <a:prstGeom prst="line">
            <a:avLst/>
          </a:prstGeom>
          <a:ln w="139700">
            <a:solidFill>
              <a:srgbClr val="97181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65" name="Picture 16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872" y="3538871"/>
            <a:ext cx="3098056" cy="3098057"/>
          </a:xfrm>
          <a:prstGeom prst="rect">
            <a:avLst/>
          </a:prstGeom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</p:pic>
      <p:pic>
        <p:nvPicPr>
          <p:cNvPr id="166" name="Picture 16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6366" y="3538871"/>
            <a:ext cx="3098057" cy="3098057"/>
          </a:xfrm>
          <a:prstGeom prst="rect">
            <a:avLst/>
          </a:prstGeom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</p:pic>
      <p:pic>
        <p:nvPicPr>
          <p:cNvPr id="167" name="Picture 16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5860" y="3538871"/>
            <a:ext cx="3098057" cy="3098057"/>
          </a:xfrm>
          <a:prstGeom prst="rect">
            <a:avLst/>
          </a:prstGeom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</p:pic>
      <p:pic>
        <p:nvPicPr>
          <p:cNvPr id="168" name="Picture 16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5676" y="3589671"/>
            <a:ext cx="2996457" cy="2996457"/>
          </a:xfrm>
          <a:prstGeom prst="rect">
            <a:avLst/>
          </a:prstGeom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</p:pic>
      <p:sp>
        <p:nvSpPr>
          <p:cNvPr id="169" name="Shape 169"/>
          <p:cNvSpPr/>
          <p:nvPr/>
        </p:nvSpPr>
        <p:spPr>
          <a:xfrm>
            <a:off x="9244756" y="8032922"/>
            <a:ext cx="359464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September 30, 2028</a:t>
            </a:r>
          </a:p>
          <a:p>
            <a:pPr algn="r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End of the War Cycles</a:t>
            </a:r>
          </a:p>
        </p:txBody>
      </p:sp>
      <p:sp>
        <p:nvSpPr>
          <p:cNvPr id="170" name="Shape 170"/>
          <p:cNvSpPr/>
          <p:nvPr/>
        </p:nvSpPr>
        <p:spPr>
          <a:xfrm>
            <a:off x="204318" y="6809344"/>
            <a:ext cx="309805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#1: September 30, 2000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September 13, 2007</a:t>
            </a:r>
          </a:p>
        </p:txBody>
      </p:sp>
      <p:sp>
        <p:nvSpPr>
          <p:cNvPr id="171" name="Shape 171"/>
          <p:cNvSpPr/>
          <p:nvPr/>
        </p:nvSpPr>
        <p:spPr>
          <a:xfrm>
            <a:off x="2149675" y="324530"/>
            <a:ext cx="870545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28 years of Judgment and Harvest</a:t>
            </a:r>
          </a:p>
        </p:txBody>
      </p:sp>
      <p:grpSp>
        <p:nvGrpSpPr>
          <p:cNvPr id="174" name="Group 174"/>
          <p:cNvGrpSpPr/>
          <p:nvPr/>
        </p:nvGrpSpPr>
        <p:grpSpPr>
          <a:xfrm>
            <a:off x="286871" y="3538871"/>
            <a:ext cx="3098057" cy="3098057"/>
            <a:chOff x="0" y="0"/>
            <a:chExt cx="3098055" cy="3098055"/>
          </a:xfrm>
        </p:grpSpPr>
        <p:pic>
          <p:nvPicPr>
            <p:cNvPr id="172" name="Pharoahs dream.gif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48956" b="28893"/>
            <a:stretch>
              <a:fillRect/>
            </a:stretch>
          </p:blipFill>
          <p:spPr>
            <a:xfrm>
              <a:off x="393526" y="533027"/>
              <a:ext cx="2310948" cy="2031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Shape 173"/>
            <p:cNvSpPr/>
            <p:nvPr/>
          </p:nvSpPr>
          <p:spPr>
            <a:xfrm>
              <a:off x="0" y="-1"/>
              <a:ext cx="3098056" cy="3098057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77" name="Group 177"/>
          <p:cNvGrpSpPr/>
          <p:nvPr/>
        </p:nvGrpSpPr>
        <p:grpSpPr>
          <a:xfrm>
            <a:off x="3486366" y="3538871"/>
            <a:ext cx="3098057" cy="3098057"/>
            <a:chOff x="0" y="0"/>
            <a:chExt cx="3098055" cy="3098055"/>
          </a:xfrm>
        </p:grpSpPr>
        <p:pic>
          <p:nvPicPr>
            <p:cNvPr id="175" name="Pharoahs dream.gi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9651" b="29782"/>
            <a:stretch>
              <a:fillRect/>
            </a:stretch>
          </p:blipFill>
          <p:spPr>
            <a:xfrm>
              <a:off x="393526" y="558427"/>
              <a:ext cx="2279498" cy="2006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" name="Shape 176"/>
            <p:cNvSpPr/>
            <p:nvPr/>
          </p:nvSpPr>
          <p:spPr>
            <a:xfrm>
              <a:off x="0" y="0"/>
              <a:ext cx="3098056" cy="3098056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9896326" y="3589671"/>
            <a:ext cx="2996457" cy="2996457"/>
            <a:chOff x="0" y="0"/>
            <a:chExt cx="2996455" cy="2996455"/>
          </a:xfrm>
        </p:grpSpPr>
        <p:sp>
          <p:nvSpPr>
            <p:cNvPr id="178" name="Shape 178"/>
            <p:cNvSpPr/>
            <p:nvPr/>
          </p:nvSpPr>
          <p:spPr>
            <a:xfrm>
              <a:off x="0" y="0"/>
              <a:ext cx="2996456" cy="2996456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79" name="Pharoah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2500" t="4778" r="1581" b="38399"/>
            <a:stretch>
              <a:fillRect/>
            </a:stretch>
          </p:blipFill>
          <p:spPr>
            <a:xfrm>
              <a:off x="526343" y="463342"/>
              <a:ext cx="1764843" cy="20450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1" name="Shape 181"/>
          <p:cNvSpPr/>
          <p:nvPr/>
        </p:nvSpPr>
        <p:spPr>
          <a:xfrm>
            <a:off x="3307137" y="6774655"/>
            <a:ext cx="3291408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#2: September 13, 2007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September 24, 2014</a:t>
            </a:r>
          </a:p>
        </p:txBody>
      </p:sp>
      <p:sp>
        <p:nvSpPr>
          <p:cNvPr id="182" name="Shape 182"/>
          <p:cNvSpPr/>
          <p:nvPr/>
        </p:nvSpPr>
        <p:spPr>
          <a:xfrm>
            <a:off x="6506631" y="6774655"/>
            <a:ext cx="3291408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#3: September 24, 2014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September 7, 2021</a:t>
            </a:r>
          </a:p>
        </p:txBody>
      </p:sp>
      <p:sp>
        <p:nvSpPr>
          <p:cNvPr id="183" name="Shape 183"/>
          <p:cNvSpPr/>
          <p:nvPr/>
        </p:nvSpPr>
        <p:spPr>
          <a:xfrm>
            <a:off x="9729797" y="6774655"/>
            <a:ext cx="3291408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#4: September 7, 2021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to</a:t>
            </a:r>
          </a:p>
          <a:p>
            <a:pPr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September 30, 2028</a:t>
            </a:r>
          </a:p>
        </p:txBody>
      </p:sp>
      <p:sp>
        <p:nvSpPr>
          <p:cNvPr id="184" name="Shape 184"/>
          <p:cNvSpPr/>
          <p:nvPr/>
        </p:nvSpPr>
        <p:spPr>
          <a:xfrm>
            <a:off x="263211" y="7999236"/>
            <a:ext cx="392319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September 30, 2000</a:t>
            </a:r>
          </a:p>
          <a:p>
            <a:pPr algn="l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Beginning of the War Cycles</a:t>
            </a:r>
          </a:p>
        </p:txBody>
      </p:sp>
      <p:sp>
        <p:nvSpPr>
          <p:cNvPr id="185" name="Shape 185"/>
          <p:cNvSpPr/>
          <p:nvPr/>
        </p:nvSpPr>
        <p:spPr>
          <a:xfrm>
            <a:off x="4310944" y="956573"/>
            <a:ext cx="466012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Jacob’s Troubles</a:t>
            </a:r>
          </a:p>
        </p:txBody>
      </p:sp>
      <p:grpSp>
        <p:nvGrpSpPr>
          <p:cNvPr id="188" name="Group 188"/>
          <p:cNvGrpSpPr/>
          <p:nvPr/>
        </p:nvGrpSpPr>
        <p:grpSpPr>
          <a:xfrm>
            <a:off x="6685860" y="3505186"/>
            <a:ext cx="3098057" cy="3098057"/>
            <a:chOff x="0" y="0"/>
            <a:chExt cx="3098055" cy="3098055"/>
          </a:xfrm>
        </p:grpSpPr>
        <p:sp>
          <p:nvSpPr>
            <p:cNvPr id="186" name="Shape 186"/>
            <p:cNvSpPr/>
            <p:nvPr/>
          </p:nvSpPr>
          <p:spPr>
            <a:xfrm>
              <a:off x="0" y="0"/>
              <a:ext cx="3098056" cy="3098056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87" name="Pharoah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64081" b="43178"/>
            <a:stretch>
              <a:fillRect/>
            </a:stretch>
          </p:blipFill>
          <p:spPr>
            <a:xfrm>
              <a:off x="544189" y="479052"/>
              <a:ext cx="1824684" cy="2114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9" name="Shape 189"/>
          <p:cNvSpPr/>
          <p:nvPr/>
        </p:nvSpPr>
        <p:spPr>
          <a:xfrm>
            <a:off x="5802176" y="8174328"/>
            <a:ext cx="386418" cy="386417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6232590" y="8174328"/>
            <a:ext cx="386417" cy="386417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6663003" y="8174328"/>
            <a:ext cx="386418" cy="386417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7093416" y="8174328"/>
            <a:ext cx="386418" cy="386417"/>
          </a:xfrm>
          <a:prstGeom prst="ellipse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630897" y="2078480"/>
            <a:ext cx="613465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70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Division of “cattle”: sheep and goats</a:t>
            </a:r>
          </a:p>
          <a:p>
            <a:pPr algn="l">
              <a:defRPr sz="270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Fat cows: “parah”</a:t>
            </a:r>
          </a:p>
        </p:txBody>
      </p:sp>
      <p:sp>
        <p:nvSpPr>
          <p:cNvPr id="194" name="Shape 194"/>
          <p:cNvSpPr/>
          <p:nvPr/>
        </p:nvSpPr>
        <p:spPr>
          <a:xfrm>
            <a:off x="7399584" y="2078480"/>
            <a:ext cx="528407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 b="1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Harvest: “fat” (easy) &amp; “shriveled” (hard)</a:t>
            </a:r>
          </a:p>
        </p:txBody>
      </p:sp>
      <p:sp>
        <p:nvSpPr>
          <p:cNvPr id="195" name="Shape 195"/>
          <p:cNvSpPr/>
          <p:nvPr/>
        </p:nvSpPr>
        <p:spPr>
          <a:xfrm flipV="1">
            <a:off x="6641004" y="5113838"/>
            <a:ext cx="1" cy="2996457"/>
          </a:xfrm>
          <a:prstGeom prst="line">
            <a:avLst/>
          </a:prstGeom>
          <a:ln w="88900">
            <a:solidFill>
              <a:srgbClr val="971818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5091977" y="8609626"/>
            <a:ext cx="309805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Four Blood Moons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952500" y="-304748"/>
            <a:ext cx="11099800" cy="2159002"/>
          </a:xfrm>
          <a:prstGeom prst="rect">
            <a:avLst/>
          </a:prstGeom>
        </p:spPr>
        <p:txBody>
          <a:bodyPr/>
          <a:lstStyle/>
          <a:p>
            <a:r>
              <a:t>Red Heifer</a:t>
            </a:r>
          </a:p>
        </p:txBody>
      </p:sp>
      <p:sp>
        <p:nvSpPr>
          <p:cNvPr id="199" name="Shape 199"/>
          <p:cNvSpPr/>
          <p:nvPr/>
        </p:nvSpPr>
        <p:spPr>
          <a:xfrm>
            <a:off x="710999" y="2030411"/>
            <a:ext cx="11582803" cy="608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A young red female cow</a:t>
            </a:r>
          </a:p>
          <a:p>
            <a:pPr marL="444500" indent="-444500" algn="l">
              <a:buSzPct val="75000"/>
              <a:buChar char="•"/>
            </a:pPr>
            <a:r>
              <a:t>Perfectly red hair with no defects</a:t>
            </a:r>
          </a:p>
          <a:p>
            <a:pPr marL="444500" indent="-444500" algn="l">
              <a:buSzPct val="75000"/>
              <a:buChar char="•"/>
            </a:pPr>
            <a:r>
              <a:t>Has never borne a yoke</a:t>
            </a:r>
          </a:p>
          <a:p>
            <a:pPr marL="444500" indent="-444500" algn="l">
              <a:buSzPct val="75000"/>
              <a:buChar char="•"/>
            </a:pPr>
            <a:r>
              <a:t>Is sacrificed on the Mount of Olives</a:t>
            </a:r>
          </a:p>
          <a:p>
            <a:pPr marL="444500" indent="-444500" algn="l">
              <a:buSzPct val="75000"/>
              <a:buChar char="•"/>
            </a:pPr>
            <a:r>
              <a:t>It is facing the doors of the Temple</a:t>
            </a:r>
          </a:p>
          <a:p>
            <a:pPr marL="889000" lvl="1" indent="-444500" algn="l">
              <a:buSzPct val="75000"/>
              <a:buChar char="•"/>
              <a:defRPr sz="2800"/>
            </a:pPr>
            <a:r>
              <a:t>The person doing the sacrifice does not have to be a priest</a:t>
            </a:r>
          </a:p>
          <a:p>
            <a:pPr marL="444500" indent="-444500" algn="l">
              <a:buSzPct val="75000"/>
              <a:buChar char="•"/>
            </a:pPr>
            <a:r>
              <a:t>The body is completely burned to ash</a:t>
            </a:r>
          </a:p>
          <a:p>
            <a:pPr marL="889000" lvl="1" indent="-444500" algn="l">
              <a:buSzPct val="75000"/>
              <a:buChar char="•"/>
              <a:defRPr sz="2800"/>
            </a:pPr>
            <a:r>
              <a:t>with cedar wood, hyssop and scarlet yarn</a:t>
            </a:r>
          </a:p>
          <a:p>
            <a:pPr marL="444500" indent="-444500" algn="l">
              <a:buSzPct val="75000"/>
              <a:buChar char="•"/>
            </a:pPr>
            <a:r>
              <a:t>The ashes are mixed with “living water”</a:t>
            </a:r>
          </a:p>
          <a:p>
            <a:pPr marL="889000" lvl="1" indent="-444500" algn="l">
              <a:buSzPct val="75000"/>
              <a:buChar char="•"/>
              <a:defRPr sz="2800"/>
            </a:pPr>
            <a:r>
              <a:t>from the pool of Siloam</a:t>
            </a:r>
          </a:p>
          <a:p>
            <a:pPr marL="889000" lvl="1" indent="-444500" algn="l">
              <a:buSzPct val="75000"/>
              <a:buChar char="•"/>
              <a:defRPr sz="2800"/>
            </a:pPr>
            <a:r>
              <a:t>young priests who are “virgins” are the ones to mix the ashes</a:t>
            </a:r>
          </a:p>
          <a:p>
            <a:pPr marL="889000" lvl="1" indent="-444500" algn="l">
              <a:buSzPct val="75000"/>
              <a:buChar char="•"/>
              <a:defRPr sz="2800"/>
            </a:pPr>
            <a:r>
              <a:t>these are children who are raised from birth in the Temple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4294967295"/>
          </p:nvPr>
        </p:nvSpPr>
        <p:spPr>
          <a:xfrm>
            <a:off x="6375348" y="92519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952500" y="-304748"/>
            <a:ext cx="11099800" cy="2159002"/>
          </a:xfrm>
          <a:prstGeom prst="rect">
            <a:avLst/>
          </a:prstGeom>
        </p:spPr>
        <p:txBody>
          <a:bodyPr/>
          <a:lstStyle/>
          <a:p>
            <a:r>
              <a:t>Red Heifer</a:t>
            </a:r>
          </a:p>
        </p:txBody>
      </p:sp>
      <p:sp>
        <p:nvSpPr>
          <p:cNvPr id="203" name="Shape 203"/>
          <p:cNvSpPr/>
          <p:nvPr/>
        </p:nvSpPr>
        <p:spPr>
          <a:xfrm>
            <a:off x="710999" y="1744661"/>
            <a:ext cx="11582803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A young red female cow</a:t>
            </a:r>
          </a:p>
          <a:p>
            <a:pPr marL="889000" lvl="1" indent="-444500" algn="l">
              <a:buSzPct val="75000"/>
              <a:buChar char="•"/>
            </a:pPr>
            <a:r>
              <a:t>Red = sin</a:t>
            </a:r>
          </a:p>
          <a:p>
            <a:pPr marL="889000" lvl="1" indent="-444500" algn="l">
              <a:buSzPct val="75000"/>
              <a:buChar char="•"/>
            </a:pPr>
            <a:r>
              <a:t>Female cow = Israel (all 12 tribes)</a:t>
            </a:r>
          </a:p>
          <a:p>
            <a:pPr marL="444500" indent="-444500" algn="l">
              <a:buSzPct val="75000"/>
              <a:buChar char="•"/>
            </a:pPr>
            <a:r>
              <a:t>Has never borne a yoke</a:t>
            </a:r>
          </a:p>
          <a:p>
            <a:pPr marL="889000" lvl="1" indent="-444500" algn="l">
              <a:buSzPct val="75000"/>
              <a:buChar char="•"/>
            </a:pPr>
            <a:r>
              <a:t>Yoke = man’s dogma of religion </a:t>
            </a:r>
          </a:p>
          <a:p>
            <a:pPr marL="444500" indent="-444500" algn="l">
              <a:buSzPct val="75000"/>
              <a:buChar char="•"/>
            </a:pPr>
            <a:r>
              <a:t>Is sacrificed on the Mount of Olives</a:t>
            </a:r>
          </a:p>
          <a:p>
            <a:pPr marL="889000" lvl="1" indent="-444500" algn="l">
              <a:buSzPct val="75000"/>
              <a:buChar char="•"/>
            </a:pPr>
            <a:r>
              <a:t>Some suggest Yeshua was crucified on Mt of Olives</a:t>
            </a:r>
          </a:p>
          <a:p>
            <a:pPr marL="444500" indent="-444500" algn="l">
              <a:buSzPct val="75000"/>
              <a:buChar char="•"/>
            </a:pPr>
            <a:r>
              <a:t>The body is completely burned with</a:t>
            </a:r>
          </a:p>
          <a:p>
            <a:pPr marL="889000" lvl="1" indent="-444500" algn="l">
              <a:buSzPct val="75000"/>
              <a:buChar char="•"/>
            </a:pPr>
            <a:r>
              <a:t>Cedar wood - humanity</a:t>
            </a:r>
          </a:p>
          <a:p>
            <a:pPr marL="889000" lvl="1" indent="-444500" algn="l">
              <a:buSzPct val="75000"/>
              <a:buChar char="•"/>
            </a:pPr>
            <a:r>
              <a:t>Hyssop = healing</a:t>
            </a:r>
          </a:p>
          <a:p>
            <a:pPr marL="889000" lvl="1" indent="-444500" algn="l">
              <a:buSzPct val="75000"/>
              <a:buChar char="•"/>
            </a:pPr>
            <a:r>
              <a:t>Red Yarn = sin</a:t>
            </a:r>
          </a:p>
          <a:p>
            <a:pPr marL="444500" indent="-444500" algn="l">
              <a:buSzPct val="75000"/>
              <a:buChar char="•"/>
            </a:pPr>
            <a:r>
              <a:t>Mixed with water = the Holy Spirit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sldNum" sz="quarter" idx="4294967295"/>
          </p:nvPr>
        </p:nvSpPr>
        <p:spPr>
          <a:xfrm>
            <a:off x="6375348" y="92519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eifer_on_mount.jpg" descr="http://www.templeinstitute.org/red_heifer/heifer_on_mou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91" y="432995"/>
            <a:ext cx="12773818" cy="8458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10568" r="10568"/>
          <a:stretch>
            <a:fillRect/>
          </a:stretch>
        </p:blipFill>
        <p:spPr>
          <a:xfrm>
            <a:off x="97432" y="495664"/>
            <a:ext cx="12809914" cy="827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1016</Words>
  <Application>Microsoft Office PowerPoint</Application>
  <PresentationFormat>Custom</PresentationFormat>
  <Paragraphs>125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White</vt:lpstr>
      <vt:lpstr>The Restoration</vt:lpstr>
      <vt:lpstr>Numbers: B’Midbar In the Wilderness</vt:lpstr>
      <vt:lpstr>Hukkat (Regulation)</vt:lpstr>
      <vt:lpstr>PowerPoint Presentation</vt:lpstr>
      <vt:lpstr>PowerPoint Presentation</vt:lpstr>
      <vt:lpstr>Red Heifer</vt:lpstr>
      <vt:lpstr>Red Heifer</vt:lpstr>
      <vt:lpstr>PowerPoint Presentation</vt:lpstr>
      <vt:lpstr>PowerPoint Presentation</vt:lpstr>
      <vt:lpstr>PowerPoint Presentation</vt:lpstr>
      <vt:lpstr>Ashes to Purify</vt:lpstr>
      <vt:lpstr>Cleansing from uncleanness in the Restoration</vt:lpstr>
      <vt:lpstr>Resurrection of the Temple and Priesthood</vt:lpstr>
      <vt:lpstr>Ashes are kept in 3 places:</vt:lpstr>
      <vt:lpstr>Death of Miriam Water from the Rock Serpent on a Pole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Miriam Dies</vt:lpstr>
      <vt:lpstr>Miriam Dies</vt:lpstr>
      <vt:lpstr>Water From the Rock</vt:lpstr>
      <vt:lpstr>Water from the Rock</vt:lpstr>
      <vt:lpstr>Bronze Snake on a Pole</vt:lpstr>
      <vt:lpstr>Jephthah Judges 11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Numbers: B’Midbar In the Wilderness</dc:title>
  <cp:lastModifiedBy>Teresa</cp:lastModifiedBy>
  <cp:revision>5</cp:revision>
  <dcterms:modified xsi:type="dcterms:W3CDTF">2017-07-01T21:08:37Z</dcterms:modified>
</cp:coreProperties>
</file>